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59" r:id="rId6"/>
    <p:sldId id="261" r:id="rId7"/>
    <p:sldId id="277" r:id="rId8"/>
    <p:sldId id="276" r:id="rId9"/>
    <p:sldId id="267" r:id="rId10"/>
    <p:sldId id="266" r:id="rId11"/>
    <p:sldId id="278" r:id="rId12"/>
    <p:sldId id="269" r:id="rId13"/>
    <p:sldId id="273" r:id="rId14"/>
    <p:sldId id="270" r:id="rId15"/>
    <p:sldId id="272" r:id="rId16"/>
    <p:sldId id="286" r:id="rId17"/>
    <p:sldId id="279" r:id="rId18"/>
    <p:sldId id="274" r:id="rId19"/>
    <p:sldId id="287" r:id="rId20"/>
    <p:sldId id="288" r:id="rId21"/>
    <p:sldId id="289" r:id="rId22"/>
    <p:sldId id="281" r:id="rId23"/>
    <p:sldId id="290" r:id="rId24"/>
    <p:sldId id="280" r:id="rId25"/>
    <p:sldId id="271" r:id="rId26"/>
    <p:sldId id="283" r:id="rId27"/>
    <p:sldId id="285" r:id="rId28"/>
    <p:sldId id="293" r:id="rId29"/>
    <p:sldId id="294" r:id="rId30"/>
    <p:sldId id="291" r:id="rId31"/>
    <p:sldId id="292" r:id="rId32"/>
    <p:sldId id="284" r:id="rId33"/>
    <p:sldId id="282" r:id="rId34"/>
    <p:sldId id="295" r:id="rId35"/>
    <p:sldId id="296" r:id="rId36"/>
    <p:sldId id="297" r:id="rId37"/>
    <p:sldId id="299" r:id="rId38"/>
    <p:sldId id="298" r:id="rId39"/>
    <p:sldId id="300" r:id="rId40"/>
    <p:sldId id="301" r:id="rId41"/>
    <p:sldId id="302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CC0AB8F-0CCC-4752-9F20-35D4149AFBE2}" v="311" dt="2018-10-12T00:16:11.57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5" autoAdjust="0"/>
    <p:restoredTop sz="94660"/>
  </p:normalViewPr>
  <p:slideViewPr>
    <p:cSldViewPr snapToGrid="0">
      <p:cViewPr varScale="1">
        <p:scale>
          <a:sx n="93" d="100"/>
          <a:sy n="93" d="100"/>
        </p:scale>
        <p:origin x="92" y="3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9-27T11:32:04.821"/>
    </inkml:context>
    <inkml:brush xml:id="br0">
      <inkml:brushProperty name="width" value="0.2" units="cm"/>
      <inkml:brushProperty name="height" value="0.2" units="cm"/>
      <inkml:brushProperty name="color" value="#E71224"/>
      <inkml:brushProperty name="ignorePressure" value="1"/>
    </inkml:brush>
  </inkml:definitions>
  <inkml:trace contextRef="#ctx0" brushRef="#br0">2427 1227,'0'-4,"-1"1,0-1,0 0,0 1,0-1,0 1,-1-1,1 1,-3-3,-3-7,-50-101,-54-79,92 164,-1 1,-2 1,-1 1,-1 0,-102-91,-10-11,39 19,35 39,-18-13,65 69,-2 1,1 1,-2 0,1 1,-1 1,-4 0,-39-17,-17-3,-10-3,55 21,-1 1,0 2,-1 2,0 1,0 1,0 3,0 0,0 2,-18 3,32 0,-1 0,1 1,-1 1,1 1,1 1,-1 0,-3 4,-21 11,1 1,-24 19,36-20,2 2,0 0,-21 24,-74 88,105-113,5-4,1-1,1 2,0 0,2 1,-4 8,-14 40,1 3,2-2,-2 0,3 2,4 0,3 1,3 1,3 1,3 0,2 45,7-72,2 0,2 0,2 0,2 0,12 34,35 148,11 126,-64-345,25 115,6-1,25 58,-46-149,-6-12,-1 0,-1 0,0 7,-2-10,1-1,0 0,2 0,0 0,2 4,6 9,1 0,1-1,2-1,16 22,33 32,3-3,80 70,-125-130,1-1,1 0,0-1,22 21,116 102,-123-113,1-1,1-2,26 10,-53-27,22 9,1-1,15 2,5 2,-37-13,0 0,0-2,0-1,1-1,17 0,32-1,13-5,10 1,-58 1,-1-1,0-2,0-2,8-3,-18 2,0-2,-1-1,0-1,0-1,4-4,12-9,-2-1,20-19,-42 29,-2 0,0 0,0-2,-2 0,5-8,-4 6,-4 3,0-1,-1 0,-1-1,-1 0,2-7,16-39,-12 33,5-25,-9 28,1 1,9-16,-9 20,-1 0,-1-1,-1 0,-2 0,0-1,-2 0,0 0,-2 0,-1-6,2 8,0 1,2-1,0 0,3-3,-1 3,-1-1,-1 1,0-24,-4-523,-1 248,0 306,-1 0,0 1,-3-7,-3-38,6 44,-1 1,-1-1,0 1,-5-14,-7-24,12 41,0 1,-1 0,0 0,-1 1,0-1,-2-1,2 4,1 1,0-1,0-1,1 1,0-1,1 1,0-1,1 0,0 0,0-7,0 5,0-1,0 1,-1 0,-1 0,0 0,-2-3,3 7,-2-8</inkml:trace>
  <inkml:trace contextRef="#ctx0" brushRef="#br0" timeOffset="4097.336">2427 1284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9832E-8642-43CD-8B4D-BC8E7D00BF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0950D9-7629-48BF-94FD-BD7D5E9EF1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3CDF39-CC52-4652-A214-25474BD1B1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215E7-DE4C-4F5C-9053-DBAE997E8F25}" type="datetimeFigureOut">
              <a:rPr lang="en-US" smtClean="0"/>
              <a:t>10/11/2018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791A71-FE98-45CA-BE6D-1E2F647E02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FF8B99-5A79-4CA9-BAA5-DAFC246255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BC738-5C90-4841-833D-9C22703B03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959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DB567-4359-41AC-88C0-7E193024A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CD84CB-3B9D-4E12-AF08-69796FCDC7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53F269-E5D1-4595-AEC1-74E625CDDE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215E7-DE4C-4F5C-9053-DBAE997E8F25}" type="datetimeFigureOut">
              <a:rPr lang="en-US" smtClean="0"/>
              <a:t>10/11/2018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442E49-D98B-40C0-86A8-A70170B7C6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C035C6-E319-4C81-924B-B6B167E1BA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BC738-5C90-4841-833D-9C22703B03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49610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7FEB817-35D2-4410-B037-FEF2142F825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6A3681-8EA1-46E3-94E0-68C5EF0DA0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91F82C-FD73-49B9-AA62-8CEECFBC68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215E7-DE4C-4F5C-9053-DBAE997E8F25}" type="datetimeFigureOut">
              <a:rPr lang="en-US" smtClean="0"/>
              <a:t>10/11/2018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8534D3-3FA8-4289-8809-D0FEDE35C7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0A8E23-85A4-4B11-B0E9-A78F9247F4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BC738-5C90-4841-833D-9C22703B03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3750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CAD7A-E9EA-4E3C-A9B2-2D51DE1AA4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E84472-9DA0-48C9-BFED-862E33F1FC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010B8B-2335-4A71-9F86-8B95FE3A9A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215E7-DE4C-4F5C-9053-DBAE997E8F25}" type="datetimeFigureOut">
              <a:rPr lang="en-US" smtClean="0"/>
              <a:t>10/11/2018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C5919A-9153-4F4E-AB41-663B38B711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4E88BD-0D7D-4043-8A98-476C18E06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BC738-5C90-4841-833D-9C22703B03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57889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04F08-FE05-4A1A-85F5-A3ECF080E6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1EA614-C48A-436B-96CB-1CE218E07B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86753E-9E12-49E6-9D99-7C41E473E9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215E7-DE4C-4F5C-9053-DBAE997E8F25}" type="datetimeFigureOut">
              <a:rPr lang="en-US" smtClean="0"/>
              <a:t>10/11/2018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A4CFC2-2154-41EE-82DA-7AAA8E4971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367A39-B72F-4291-B153-D8C2DFBA0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BC738-5C90-4841-833D-9C22703B03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3108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6ABCAF-BCFD-4483-87B0-9E8499CAD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EF4DBB-0A06-437A-8050-4B7EDA5FAC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E8AAD7-F0A1-4A88-B6F0-1127CD419A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5A2700-C46A-4025-9EAF-FB5CC03E13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215E7-DE4C-4F5C-9053-DBAE997E8F25}" type="datetimeFigureOut">
              <a:rPr lang="en-US" smtClean="0"/>
              <a:t>10/11/2018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22AF40-8BE1-4FEB-84C3-081F0C9C02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035FD4-8772-4476-B710-2CC11A84D7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BC738-5C90-4841-833D-9C22703B03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7119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BFA04E-0C4A-493C-AA74-5316668AE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9853F5-0FBD-438B-BA10-7C83430A96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F50E0C-C7DC-45AC-BC4D-B47CB51655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D99AA3F-4A24-45C8-ABF1-0B3E75134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5CC0E9F-65EC-4220-A603-9D9109BD740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603AACA-BB87-4D0A-8A56-B073102A69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215E7-DE4C-4F5C-9053-DBAE997E8F25}" type="datetimeFigureOut">
              <a:rPr lang="en-US" smtClean="0"/>
              <a:t>10/11/2018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743A158-4E7D-4454-8674-B652DE0B91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2F7D24C-A943-4A63-8C6C-43C0C005E7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BC738-5C90-4841-833D-9C22703B03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1091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DD0C0-2600-45BD-A878-BFB15A0BF7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15214A4-FD04-42A7-A090-8E3A455418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215E7-DE4C-4F5C-9053-DBAE997E8F25}" type="datetimeFigureOut">
              <a:rPr lang="en-US" smtClean="0"/>
              <a:t>10/11/2018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D1BAD7-9ED9-4DA6-A3BB-8C48B4E703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AEFB5E-CB6D-4052-B261-0D008EF6C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BC738-5C90-4841-833D-9C22703B03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823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6DB3DD7-DCFE-4CB7-8AE8-CF28C88BA5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215E7-DE4C-4F5C-9053-DBAE997E8F25}" type="datetimeFigureOut">
              <a:rPr lang="en-US" smtClean="0"/>
              <a:t>10/11/2018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6C31112-F0C5-49C7-8C65-F51F25C3AD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DABDFC-F5FF-418A-A331-21DC3DEF3E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BC738-5C90-4841-833D-9C22703B03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3016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4BF821-8E8E-47C1-9084-CFC6785472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F77B0A-FEC4-4D39-8DA0-CB90874681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DB6557-596F-4FEB-9E4B-1E1FCDE34B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B6DBF9-B2F4-4A76-8038-311DBF4DBD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215E7-DE4C-4F5C-9053-DBAE997E8F25}" type="datetimeFigureOut">
              <a:rPr lang="en-US" smtClean="0"/>
              <a:t>10/11/2018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A7C63C-FA9D-4AD2-AAC0-4DA9192668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FFC80A-9E4B-43A8-9AAC-A52741A6A9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BC738-5C90-4841-833D-9C22703B03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403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50AB2F-D2FF-42DC-AD80-897E77E07D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4D2FE3C-1399-407F-8A53-7E65DEE0D12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2DEB77-69C3-4B58-993A-A8B03DB15A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D4ED46-A09B-405B-883B-775B9451C1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215E7-DE4C-4F5C-9053-DBAE997E8F25}" type="datetimeFigureOut">
              <a:rPr lang="en-US" smtClean="0"/>
              <a:t>10/11/2018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53C6E8-237B-429B-9BB4-E45F9C907A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960590-60DB-4A7D-95C5-DC1217362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BC738-5C90-4841-833D-9C22703B03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491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E03FE10-9E98-4F68-B161-77EB1F780E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86D1C8-21B7-4A60-B698-58AA104E19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113611-B05B-4606-ABA6-B055E13BBF8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D215E7-DE4C-4F5C-9053-DBAE997E8F25}" type="datetimeFigureOut">
              <a:rPr lang="en-US" smtClean="0"/>
              <a:t>10/11/2018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21C5A4-60BD-42A8-9BEC-C7F6BE9933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423096-C0C0-4121-B625-44ADEA3EEB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BBC738-5C90-4841-833D-9C22703B03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1371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shoze.blogspot.com/" TargetMode="External"/><Relationship Id="rId3" Type="http://schemas.openxmlformats.org/officeDocument/2006/relationships/image" Target="../media/image3.png"/><Relationship Id="rId7" Type="http://schemas.openxmlformats.org/officeDocument/2006/relationships/image" Target="../media/image7.jpg"/><Relationship Id="rId12" Type="http://schemas.openxmlformats.org/officeDocument/2006/relationships/image" Target="../media/image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11" Type="http://schemas.openxmlformats.org/officeDocument/2006/relationships/hyperlink" Target="https://www.safelyendangered.com/" TargetMode="External"/><Relationship Id="rId5" Type="http://schemas.openxmlformats.org/officeDocument/2006/relationships/image" Target="../media/image5.jpeg"/><Relationship Id="rId10" Type="http://schemas.openxmlformats.org/officeDocument/2006/relationships/hyperlink" Target="https://windowsmaster1985.deviantart.com/" TargetMode="External"/><Relationship Id="rId4" Type="http://schemas.openxmlformats.org/officeDocument/2006/relationships/image" Target="../media/image4.jpeg"/><Relationship Id="rId9" Type="http://schemas.openxmlformats.org/officeDocument/2006/relationships/hyperlink" Target="https://www.instagram.com/imthebirdguy" TargetMode="Externa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CA6A84-C1EE-4C82-B8E6-2BA9B98EC34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Internet Explorer is a Wonderful Browser and an Absolute Pleasure to Work With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806021-637F-4F5A-BCD9-2662FF2DFDF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Josh Goldberg</a:t>
            </a:r>
          </a:p>
          <a:p>
            <a:r>
              <a:rPr lang="en-US" dirty="0"/>
              <a:t>Microsoft Sway</a:t>
            </a:r>
          </a:p>
        </p:txBody>
      </p:sp>
    </p:spTree>
    <p:extLst>
      <p:ext uri="{BB962C8B-B14F-4D97-AF65-F5344CB8AC3E}">
        <p14:creationId xmlns:p14="http://schemas.microsoft.com/office/powerpoint/2010/main" val="3489856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1FF308C-35DF-4BE7-A95F-DC5C2A1F42AE}"/>
              </a:ext>
            </a:extLst>
          </p:cNvPr>
          <p:cNvSpPr/>
          <p:nvPr/>
        </p:nvSpPr>
        <p:spPr>
          <a:xfrm>
            <a:off x="838200" y="659410"/>
            <a:ext cx="6690131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window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onerror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_m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_f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_l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_c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error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dirty="0">
                <a:solidFill>
                  <a:srgbClr val="267F99"/>
                </a:solidFill>
                <a:latin typeface="Consolas" panose="020B0609020204030204" pitchFamily="49" charset="0"/>
              </a:rPr>
              <a:t>    console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log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error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stack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</a:p>
          <a:p>
            <a:b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main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</a:p>
          <a:p>
            <a:r>
              <a:rPr lang="en-US" dirty="0">
                <a:solidFill>
                  <a:srgbClr val="AF00DB"/>
                </a:solidFill>
                <a:latin typeface="Consolas" panose="020B0609020204030204" pitchFamily="49" charset="0"/>
              </a:rPr>
              <a:t>    throw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67F99"/>
                </a:solidFill>
                <a:latin typeface="Consolas" panose="020B0609020204030204" pitchFamily="49" charset="0"/>
              </a:rPr>
              <a:t>Error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"Test"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b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main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BF67470-D3C2-4F00-95A9-1752102FA2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09534" y="2530070"/>
            <a:ext cx="5544266" cy="4034898"/>
          </a:xfrm>
        </p:spPr>
        <p:txBody>
          <a:bodyPr>
            <a:normAutofit/>
          </a:bodyPr>
          <a:lstStyle/>
          <a:p>
            <a:r>
              <a:rPr lang="en-US" sz="2100" dirty="0"/>
              <a:t>Chrome:</a:t>
            </a:r>
          </a:p>
          <a:p>
            <a:pPr lvl="1"/>
            <a:r>
              <a:rPr lang="en-US" sz="1400" dirty="0">
                <a:latin typeface="Consolas" panose="020B0609020204030204" pitchFamily="49" charset="0"/>
              </a:rPr>
              <a:t>"Error: Test!</a:t>
            </a:r>
            <a:br>
              <a:rPr lang="en-US" sz="1400" dirty="0">
                <a:latin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</a:rPr>
              <a:t>    at https://a.com/main.js:6:11</a:t>
            </a:r>
            <a:br>
              <a:rPr lang="en-US" sz="1400" dirty="0">
                <a:latin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</a:rPr>
              <a:t>    at https://a.com/main.js:9:1"</a:t>
            </a:r>
          </a:p>
          <a:p>
            <a:r>
              <a:rPr lang="en-US" sz="2100" dirty="0"/>
              <a:t>Firefox:</a:t>
            </a:r>
          </a:p>
          <a:p>
            <a:pPr lvl="1"/>
            <a:r>
              <a:rPr lang="en-US" sz="1400" dirty="0">
                <a:latin typeface="Consolas" panose="020B0609020204030204" pitchFamily="49" charset="0"/>
              </a:rPr>
              <a:t>"Error: Test!</a:t>
            </a:r>
            <a:br>
              <a:rPr lang="en-US" sz="1400" dirty="0">
                <a:latin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</a:rPr>
              <a:t>    at https://a.com/main.js:6:11</a:t>
            </a:r>
            <a:br>
              <a:rPr lang="en-US" sz="1400" dirty="0">
                <a:latin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</a:rPr>
              <a:t>    at https://a.com/main.js:9:1"</a:t>
            </a:r>
          </a:p>
          <a:p>
            <a:r>
              <a:rPr lang="en-US" sz="2100" dirty="0"/>
              <a:t>IE normally:</a:t>
            </a:r>
          </a:p>
          <a:p>
            <a:pPr lvl="1"/>
            <a:r>
              <a:rPr lang="en-US" sz="1400" dirty="0">
                <a:latin typeface="Consolas" panose="020B0609020204030204" pitchFamily="49" charset="0"/>
              </a:rPr>
              <a:t>"Error: Test!</a:t>
            </a:r>
            <a:br>
              <a:rPr lang="en-US" sz="1400" dirty="0">
                <a:latin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</a:rPr>
              <a:t>    at https://a.com/main.js:6:11</a:t>
            </a:r>
            <a:br>
              <a:rPr lang="en-US" sz="1400" dirty="0">
                <a:latin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</a:rPr>
              <a:t>    at Global Code https://a.com/main.js:9:1"</a:t>
            </a:r>
          </a:p>
          <a:p>
            <a:r>
              <a:rPr lang="en-US" sz="2100" dirty="0">
                <a:solidFill>
                  <a:srgbClr val="C00000"/>
                </a:solidFill>
              </a:rPr>
              <a:t>IE sometimes:</a:t>
            </a:r>
          </a:p>
          <a:p>
            <a:pPr lvl="1"/>
            <a:r>
              <a:rPr lang="en-US" sz="1400" dirty="0">
                <a:latin typeface="Consolas" panose="020B0609020204030204" pitchFamily="49" charset="0"/>
              </a:rPr>
              <a:t>stack: </a:t>
            </a:r>
            <a:r>
              <a:rPr lang="en-US" sz="1750" b="1" dirty="0">
                <a:solidFill>
                  <a:srgbClr val="C00000"/>
                </a:solidFill>
                <a:latin typeface="Consolas" panose="020B0609020204030204" pitchFamily="49" charset="0"/>
              </a:rPr>
              <a:t>null</a:t>
            </a:r>
          </a:p>
          <a:p>
            <a:endParaRPr lang="en-US" sz="1600" dirty="0">
              <a:latin typeface="Consolas" panose="020B0609020204030204" pitchFamily="49" charset="0"/>
            </a:endParaRPr>
          </a:p>
        </p:txBody>
      </p:sp>
      <p:pic>
        <p:nvPicPr>
          <p:cNvPr id="1028" name="Picture 4" descr="Image result for throw computer out window meme">
            <a:extLst>
              <a:ext uri="{FF2B5EF4-FFF2-40B4-BE49-F238E27FC236}">
                <a16:creationId xmlns:a16="http://schemas.microsoft.com/office/drawing/2014/main" id="{50ABBC29-2B8C-4128-9CD6-8FB10388F8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7617" y="3107816"/>
            <a:ext cx="2795024" cy="2934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9EE11F7-1AAD-445E-ABB5-6C5507C7A5C0}"/>
              </a:ext>
            </a:extLst>
          </p:cNvPr>
          <p:cNvSpPr/>
          <p:nvPr/>
        </p:nvSpPr>
        <p:spPr>
          <a:xfrm>
            <a:off x="838200" y="6198589"/>
            <a:ext cx="490945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/>
              <a:t>https://knowyourmeme.com/photos/192296-computer-reaction-faces</a:t>
            </a:r>
          </a:p>
        </p:txBody>
      </p:sp>
    </p:spTree>
    <p:extLst>
      <p:ext uri="{BB962C8B-B14F-4D97-AF65-F5344CB8AC3E}">
        <p14:creationId xmlns:p14="http://schemas.microsoft.com/office/powerpoint/2010/main" val="356537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EA605F-60EA-49EB-B593-AED6D01B1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try/catch everything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FC6093-FF15-4600-8CC8-7C95731E45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Caught errors always have their stacks</a:t>
            </a:r>
          </a:p>
        </p:txBody>
      </p:sp>
    </p:spTree>
    <p:extLst>
      <p:ext uri="{BB962C8B-B14F-4D97-AF65-F5344CB8AC3E}">
        <p14:creationId xmlns:p14="http://schemas.microsoft.com/office/powerpoint/2010/main" val="19357458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72DF2F2D-4DEA-45B7-8E50-F3AEDFC70A1A}"/>
              </a:ext>
            </a:extLst>
          </p:cNvPr>
          <p:cNvGrpSpPr/>
          <p:nvPr/>
        </p:nvGrpSpPr>
        <p:grpSpPr>
          <a:xfrm>
            <a:off x="4620126" y="4129145"/>
            <a:ext cx="6789547" cy="2088289"/>
            <a:chOff x="4620126" y="4129145"/>
            <a:chExt cx="6789547" cy="2088289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1CFDDA3-43E2-4486-B5BF-C82807201456}"/>
                </a:ext>
              </a:extLst>
            </p:cNvPr>
            <p:cNvSpPr/>
            <p:nvPr/>
          </p:nvSpPr>
          <p:spPr>
            <a:xfrm>
              <a:off x="7327240" y="4129145"/>
              <a:ext cx="271741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rgbClr val="795E26"/>
                  </a:solidFill>
                  <a:latin typeface="Consolas" panose="020B0609020204030204" pitchFamily="49" charset="0"/>
                </a:rPr>
                <a:t>logAndRethrow</a:t>
              </a:r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(</a:t>
              </a:r>
              <a:r>
                <a:rPr lang="en-US" dirty="0">
                  <a:solidFill>
                    <a:srgbClr val="001080"/>
                  </a:solidFill>
                  <a:latin typeface="Consolas" panose="020B0609020204030204" pitchFamily="49" charset="0"/>
                </a:rPr>
                <a:t>main</a:t>
              </a:r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);</a:t>
              </a:r>
              <a:endPara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ED5B108-9D8F-424F-A84E-CEF8FCA3CCFF}"/>
                </a:ext>
              </a:extLst>
            </p:cNvPr>
            <p:cNvSpPr/>
            <p:nvPr/>
          </p:nvSpPr>
          <p:spPr>
            <a:xfrm>
              <a:off x="6688711" y="5478770"/>
              <a:ext cx="4720962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dirty="0" err="1">
                  <a:solidFill>
                    <a:srgbClr val="001080"/>
                  </a:solidFill>
                  <a:latin typeface="Consolas" panose="020B0609020204030204" pitchFamily="49" charset="0"/>
                </a:rPr>
                <a:t>element</a:t>
              </a:r>
              <a:r>
                <a:rPr lang="en-US" sz="140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.</a:t>
              </a:r>
              <a:r>
                <a:rPr lang="en-US" sz="1400" dirty="0" err="1">
                  <a:solidFill>
                    <a:srgbClr val="795E26"/>
                  </a:solidFill>
                  <a:latin typeface="Consolas" panose="020B0609020204030204" pitchFamily="49" charset="0"/>
                </a:rPr>
                <a:t>onClick</a:t>
              </a:r>
              <a:r>
                <a:rPr lang="en-US" sz="14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= </a:t>
              </a:r>
              <a:r>
                <a:rPr lang="en-US" sz="1400" dirty="0">
                  <a:solidFill>
                    <a:srgbClr val="0000FF"/>
                  </a:solidFill>
                  <a:latin typeface="Consolas" panose="020B0609020204030204" pitchFamily="49" charset="0"/>
                </a:rPr>
                <a:t>function</a:t>
              </a:r>
              <a:r>
                <a:rPr lang="en-US" sz="14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() {</a:t>
              </a:r>
            </a:p>
            <a:p>
              <a:r>
                <a:rPr lang="en-US" sz="1400" dirty="0">
                  <a:solidFill>
                    <a:srgbClr val="795E26"/>
                  </a:solidFill>
                  <a:latin typeface="Consolas" panose="020B0609020204030204" pitchFamily="49" charset="0"/>
                </a:rPr>
                <a:t>    </a:t>
              </a:r>
              <a:r>
                <a:rPr lang="en-US" sz="1400" dirty="0" err="1">
                  <a:solidFill>
                    <a:srgbClr val="795E26"/>
                  </a:solidFill>
                  <a:latin typeface="Consolas" panose="020B0609020204030204" pitchFamily="49" charset="0"/>
                </a:rPr>
                <a:t>logAndRethrow</a:t>
              </a:r>
              <a:r>
                <a:rPr lang="en-US" sz="14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(</a:t>
              </a:r>
              <a:r>
                <a:rPr lang="en-US" sz="1400" dirty="0">
                  <a:solidFill>
                    <a:srgbClr val="0000FF"/>
                  </a:solidFill>
                  <a:latin typeface="Consolas" panose="020B0609020204030204" pitchFamily="49" charset="0"/>
                </a:rPr>
                <a:t>function</a:t>
              </a:r>
              <a:r>
                <a:rPr lang="en-US" sz="14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() { </a:t>
              </a:r>
              <a:r>
                <a:rPr lang="en-US" sz="1400" dirty="0">
                  <a:solidFill>
                    <a:srgbClr val="008000"/>
                  </a:solidFill>
                  <a:latin typeface="Consolas" panose="020B0609020204030204" pitchFamily="49" charset="0"/>
                </a:rPr>
                <a:t>/* ... */</a:t>
              </a:r>
              <a:r>
                <a:rPr lang="en-US" sz="14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});</a:t>
              </a:r>
            </a:p>
            <a:p>
              <a:r>
                <a:rPr lang="en-US" sz="14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};</a:t>
              </a:r>
              <a:endPara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21B3336C-8250-4F1C-8DCD-E28E2368643B}"/>
                </a:ext>
              </a:extLst>
            </p:cNvPr>
            <p:cNvCxnSpPr/>
            <p:nvPr/>
          </p:nvCxnSpPr>
          <p:spPr>
            <a:xfrm>
              <a:off x="4620126" y="4750755"/>
              <a:ext cx="1849426" cy="0"/>
            </a:xfrm>
            <a:prstGeom prst="straightConnector1">
              <a:avLst/>
            </a:prstGeom>
            <a:ln w="177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C6180C1C-DD18-4A88-8E4C-88039548F56E}"/>
              </a:ext>
            </a:extLst>
          </p:cNvPr>
          <p:cNvSpPr/>
          <p:nvPr/>
        </p:nvSpPr>
        <p:spPr>
          <a:xfrm>
            <a:off x="3203838" y="594306"/>
            <a:ext cx="6178501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logAndRethrow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action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dirty="0">
                <a:solidFill>
                  <a:srgbClr val="AF00DB"/>
                </a:solidFill>
                <a:latin typeface="Consolas" panose="020B0609020204030204" pitchFamily="49" charset="0"/>
              </a:rPr>
              <a:t>    try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dirty="0">
                <a:solidFill>
                  <a:srgbClr val="AF00DB"/>
                </a:solidFill>
                <a:latin typeface="Consolas" panose="020B0609020204030204" pitchFamily="49" charset="0"/>
              </a:rPr>
              <a:t>        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action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dirty="0">
                <a:solidFill>
                  <a:srgbClr val="AF00DB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 </a:t>
            </a:r>
            <a:r>
              <a:rPr lang="en-US" dirty="0">
                <a:solidFill>
                  <a:srgbClr val="AF00DB"/>
                </a:solidFill>
                <a:latin typeface="Consolas" panose="020B0609020204030204" pitchFamily="49" charset="0"/>
              </a:rPr>
              <a:t>catch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error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i="1" dirty="0">
                <a:solidFill>
                  <a:srgbClr val="008000"/>
                </a:solidFill>
                <a:latin typeface="Consolas" panose="020B0609020204030204" pitchFamily="49" charset="0"/>
              </a:rPr>
              <a:t>// (read: upload log with stack)</a:t>
            </a:r>
            <a:endParaRPr lang="en-US" i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267F99"/>
                </a:solidFill>
                <a:latin typeface="Consolas" panose="020B0609020204030204" pitchFamily="49" charset="0"/>
              </a:rPr>
              <a:t>        console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log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error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stack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AF00DB"/>
                </a:solidFill>
                <a:latin typeface="Consolas" panose="020B0609020204030204" pitchFamily="49" charset="0"/>
              </a:rPr>
              <a:t>        throw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error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A4CB0A3-15CB-492D-81EA-FF5AA49CA7E9}"/>
              </a:ext>
            </a:extLst>
          </p:cNvPr>
          <p:cNvGrpSpPr/>
          <p:nvPr/>
        </p:nvGrpSpPr>
        <p:grpSpPr>
          <a:xfrm>
            <a:off x="546873" y="4129145"/>
            <a:ext cx="4557658" cy="1872845"/>
            <a:chOff x="546873" y="4129145"/>
            <a:chExt cx="4557658" cy="1872845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06C891A3-EC22-477B-AF25-EF965E156C3B}"/>
                </a:ext>
              </a:extLst>
            </p:cNvPr>
            <p:cNvSpPr/>
            <p:nvPr/>
          </p:nvSpPr>
          <p:spPr>
            <a:xfrm>
              <a:off x="2016722" y="4129145"/>
              <a:ext cx="172338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795E26"/>
                  </a:solidFill>
                  <a:latin typeface="Consolas" panose="020B0609020204030204" pitchFamily="49" charset="0"/>
                </a:rPr>
                <a:t>main</a:t>
              </a:r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();</a:t>
              </a:r>
              <a:endPara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2E00DE9-75A0-4349-8289-718C8D9757CB}"/>
                </a:ext>
              </a:extLst>
            </p:cNvPr>
            <p:cNvSpPr/>
            <p:nvPr/>
          </p:nvSpPr>
          <p:spPr>
            <a:xfrm>
              <a:off x="546873" y="5694213"/>
              <a:ext cx="455765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400" dirty="0" err="1">
                  <a:solidFill>
                    <a:srgbClr val="001080"/>
                  </a:solidFill>
                  <a:latin typeface="Consolas" panose="020B0609020204030204" pitchFamily="49" charset="0"/>
                </a:rPr>
                <a:t>element</a:t>
              </a:r>
              <a:r>
                <a:rPr lang="en-US" sz="140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.</a:t>
              </a:r>
              <a:r>
                <a:rPr lang="en-US" sz="1400" dirty="0" err="1">
                  <a:solidFill>
                    <a:srgbClr val="795E26"/>
                  </a:solidFill>
                  <a:latin typeface="Consolas" panose="020B0609020204030204" pitchFamily="49" charset="0"/>
                </a:rPr>
                <a:t>onClick</a:t>
              </a:r>
              <a:r>
                <a:rPr lang="en-US" sz="14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= </a:t>
              </a:r>
              <a:r>
                <a:rPr lang="en-US" sz="1400" dirty="0">
                  <a:solidFill>
                    <a:srgbClr val="0000FF"/>
                  </a:solidFill>
                  <a:latin typeface="Consolas" panose="020B0609020204030204" pitchFamily="49" charset="0"/>
                </a:rPr>
                <a:t>function</a:t>
              </a:r>
              <a:r>
                <a:rPr lang="en-US" sz="14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() { </a:t>
              </a:r>
              <a:r>
                <a:rPr lang="en-US" sz="1400" dirty="0">
                  <a:solidFill>
                    <a:srgbClr val="008000"/>
                  </a:solidFill>
                  <a:latin typeface="Consolas" panose="020B0609020204030204" pitchFamily="49" charset="0"/>
                </a:rPr>
                <a:t>/* ... */</a:t>
              </a:r>
              <a:r>
                <a:rPr lang="en-US" sz="14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};</a:t>
              </a:r>
              <a:endPara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01545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18CB30-1F01-4E9E-ABD1-8D09A2B35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Places to log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1AFDDE-9DDB-43CE-A3D8-FB92550D41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Time APIs such as </a:t>
            </a:r>
            <a:r>
              <a:rPr lang="en-US" dirty="0" err="1">
                <a:latin typeface="Consolas" panose="020B0609020204030204" pitchFamily="49" charset="0"/>
              </a:rPr>
              <a:t>setTimeout</a:t>
            </a:r>
            <a:r>
              <a:rPr lang="en-US" dirty="0"/>
              <a:t> and </a:t>
            </a:r>
            <a:r>
              <a:rPr lang="en-US" dirty="0" err="1">
                <a:latin typeface="Consolas" panose="020B0609020204030204" pitchFamily="49" charset="0"/>
              </a:rPr>
              <a:t>setInterval</a:t>
            </a:r>
            <a:endParaRPr lang="en-US" dirty="0">
              <a:latin typeface="Consolas" panose="020B0609020204030204" pitchFamily="49" charset="0"/>
            </a:endParaRPr>
          </a:p>
          <a:p>
            <a:r>
              <a:rPr lang="en-US" dirty="0"/>
              <a:t>Event handlers such as elements’ </a:t>
            </a:r>
            <a:r>
              <a:rPr lang="en-US" dirty="0">
                <a:latin typeface="Consolas" panose="020B0609020204030204" pitchFamily="49" charset="0"/>
              </a:rPr>
              <a:t>.onclick</a:t>
            </a:r>
          </a:p>
          <a:p>
            <a:r>
              <a:rPr lang="en-US" dirty="0"/>
              <a:t>Network request callbacks</a:t>
            </a:r>
          </a:p>
          <a:p>
            <a:r>
              <a:rPr lang="en-US" dirty="0"/>
              <a:t>Callbacks passed to external libraries that perform </a:t>
            </a:r>
            <a:r>
              <a:rPr lang="en-US" b="1" dirty="0"/>
              <a:t>any</a:t>
            </a:r>
            <a:r>
              <a:rPr lang="en-US" dirty="0"/>
              <a:t> of the above</a:t>
            </a:r>
          </a:p>
        </p:txBody>
      </p:sp>
    </p:spTree>
    <p:extLst>
      <p:ext uri="{BB962C8B-B14F-4D97-AF65-F5344CB8AC3E}">
        <p14:creationId xmlns:p14="http://schemas.microsoft.com/office/powerpoint/2010/main" val="29693425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2BF1A0F-23E6-4F0E-8167-7B1EE2652A1B}"/>
              </a:ext>
            </a:extLst>
          </p:cNvPr>
          <p:cNvSpPr/>
          <p:nvPr/>
        </p:nvSpPr>
        <p:spPr>
          <a:xfrm>
            <a:off x="3048000" y="1028343"/>
            <a:ext cx="6096000" cy="34163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safeSetTimeout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callback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delay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  var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[].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slice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call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arguments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9885A"/>
                </a:solidFill>
                <a:latin typeface="Consolas" panose="020B0609020204030204" pitchFamily="49" charset="0"/>
              </a:rPr>
              <a:t>2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b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setTimeout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      function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() {</a:t>
            </a:r>
          </a:p>
          <a:p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            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logAndRethrow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() {</a:t>
            </a:r>
          </a:p>
          <a:p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               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callback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apply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});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},</a:t>
            </a:r>
          </a:p>
          <a:p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        delay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);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107A0BB-6413-4703-9561-D6604A8CF36C}"/>
              </a:ext>
            </a:extLst>
          </p:cNvPr>
          <p:cNvSpPr/>
          <p:nvPr/>
        </p:nvSpPr>
        <p:spPr>
          <a:xfrm>
            <a:off x="6726225" y="5276403"/>
            <a:ext cx="404719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safeSetTimeout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main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9885A"/>
                </a:solidFill>
                <a:latin typeface="Consolas" panose="020B0609020204030204" pitchFamily="49" charset="0"/>
              </a:rPr>
              <a:t>100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D24B4F6-37D7-4FE4-93AC-EB2495D11F31}"/>
              </a:ext>
            </a:extLst>
          </p:cNvPr>
          <p:cNvSpPr/>
          <p:nvPr/>
        </p:nvSpPr>
        <p:spPr>
          <a:xfrm>
            <a:off x="827314" y="5276403"/>
            <a:ext cx="398531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setTimeout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main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9885A"/>
                </a:solidFill>
                <a:latin typeface="Consolas" panose="020B0609020204030204" pitchFamily="49" charset="0"/>
              </a:rPr>
              <a:t>100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C0BB4F0-EEBB-4387-ADB2-30433CC93A4E}"/>
              </a:ext>
            </a:extLst>
          </p:cNvPr>
          <p:cNvCxnSpPr/>
          <p:nvPr/>
        </p:nvCxnSpPr>
        <p:spPr>
          <a:xfrm>
            <a:off x="4620126" y="4750755"/>
            <a:ext cx="1849426" cy="0"/>
          </a:xfrm>
          <a:prstGeom prst="straightConnector1">
            <a:avLst/>
          </a:prstGeom>
          <a:ln w="177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68822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18CB30-1F01-4E9E-ABD1-8D09A2B35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Tip: linting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1AFDDE-9DDB-43CE-A3D8-FB92550D41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628817"/>
          </a:xfrm>
        </p:spPr>
        <p:txBody>
          <a:bodyPr/>
          <a:lstStyle/>
          <a:p>
            <a:r>
              <a:rPr lang="en-US" dirty="0"/>
              <a:t>We use </a:t>
            </a:r>
            <a:r>
              <a:rPr lang="en-US" b="1" dirty="0"/>
              <a:t>TSLint</a:t>
            </a:r>
            <a:r>
              <a:rPr lang="en-US" dirty="0"/>
              <a:t>, the TypeScript linter, to ban all uses of the native APIs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5EA63AC-DD7C-4B33-8E91-616AE2D882B4}"/>
              </a:ext>
            </a:extLst>
          </p:cNvPr>
          <p:cNvSpPr/>
          <p:nvPr/>
        </p:nvSpPr>
        <p:spPr>
          <a:xfrm>
            <a:off x="1040444" y="2629361"/>
            <a:ext cx="10313355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dirty="0">
                <a:solidFill>
                  <a:srgbClr val="0451A5"/>
                </a:solidFill>
                <a:latin typeface="Consolas" panose="020B0609020204030204" pitchFamily="49" charset="0"/>
              </a:rPr>
              <a:t>    "rules"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: 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</a:rPr>
              <a:t>// ...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451A5"/>
                </a:solidFill>
                <a:latin typeface="Consolas" panose="020B0609020204030204" pitchFamily="49" charset="0"/>
              </a:rPr>
              <a:t>        "ban"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: [</a:t>
            </a: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          true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[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dirty="0" err="1">
                <a:solidFill>
                  <a:srgbClr val="A31515"/>
                </a:solidFill>
                <a:latin typeface="Consolas" panose="020B0609020204030204" pitchFamily="49" charset="0"/>
              </a:rPr>
              <a:t>setInterval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"Use </a:t>
            </a:r>
            <a:r>
              <a:rPr lang="en-US" dirty="0" err="1">
                <a:solidFill>
                  <a:srgbClr val="A31515"/>
                </a:solidFill>
                <a:latin typeface="Consolas" panose="020B0609020204030204" pitchFamily="49" charset="0"/>
              </a:rPr>
              <a:t>wrappedSetInterval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 for IE stacks."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],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[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dirty="0" err="1">
                <a:solidFill>
                  <a:srgbClr val="A31515"/>
                </a:solidFill>
                <a:latin typeface="Consolas" panose="020B0609020204030204" pitchFamily="49" charset="0"/>
              </a:rPr>
              <a:t>setTimeout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"Use </a:t>
            </a:r>
            <a:r>
              <a:rPr lang="en-US" dirty="0" err="1">
                <a:solidFill>
                  <a:srgbClr val="A31515"/>
                </a:solidFill>
                <a:latin typeface="Consolas" panose="020B0609020204030204" pitchFamily="49" charset="0"/>
              </a:rPr>
              <a:t>wrappedSetTimeout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 for IE stacks."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],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</a:rPr>
              <a:t>// ...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]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</a:rPr>
              <a:t>// ...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62396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EA605F-60EA-49EB-B593-AED6D01B1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touching </a:t>
            </a:r>
            <a:r>
              <a:rPr lang="en-US" dirty="0" err="1"/>
              <a:t>globals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FC6093-FF15-4600-8CC8-7C95731E45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1" dirty="0"/>
              <a:t>“Don’t touch things you don’t own!”</a:t>
            </a:r>
            <a:r>
              <a:rPr lang="en-US" dirty="0"/>
              <a:t> – lesson we should have learned in 2008</a:t>
            </a:r>
          </a:p>
        </p:txBody>
      </p:sp>
    </p:spTree>
    <p:extLst>
      <p:ext uri="{BB962C8B-B14F-4D97-AF65-F5344CB8AC3E}">
        <p14:creationId xmlns:p14="http://schemas.microsoft.com/office/powerpoint/2010/main" val="40600793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FCA0C-4B2C-4B00-9E52-2CB00BD591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from, like, 8 years ago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CEF9A2-483C-428B-9901-77F9B7CB38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87566"/>
          </a:xfrm>
        </p:spPr>
        <p:txBody>
          <a:bodyPr/>
          <a:lstStyle/>
          <a:p>
            <a:r>
              <a:rPr lang="en-US" dirty="0"/>
              <a:t>Our </a:t>
            </a:r>
            <a:r>
              <a:rPr lang="en-US" dirty="0" err="1"/>
              <a:t>polyfill</a:t>
            </a:r>
            <a:r>
              <a:rPr lang="en-US" dirty="0"/>
              <a:t>:</a:t>
            </a:r>
          </a:p>
          <a:p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BE0720F-97BC-4F41-BEA6-9F9439DFA72D}"/>
              </a:ext>
            </a:extLst>
          </p:cNvPr>
          <p:cNvSpPr/>
          <p:nvPr/>
        </p:nvSpPr>
        <p:spPr>
          <a:xfrm>
            <a:off x="1033570" y="2332826"/>
            <a:ext cx="782167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AF00DB"/>
                </a:solidFill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(!</a:t>
            </a:r>
            <a:r>
              <a:rPr lang="en-US" dirty="0" err="1">
                <a:solidFill>
                  <a:srgbClr val="267F99"/>
                </a:solidFill>
                <a:latin typeface="Consolas" panose="020B0609020204030204" pitchFamily="49" charset="0"/>
              </a:rPr>
              <a:t>Array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prototype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includes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dirty="0">
                <a:solidFill>
                  <a:srgbClr val="267F99"/>
                </a:solidFill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267F99"/>
                </a:solidFill>
                <a:latin typeface="Consolas" panose="020B0609020204030204" pitchFamily="49" charset="0"/>
              </a:rPr>
              <a:t>Array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prototype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includes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item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dirty="0">
                <a:solidFill>
                  <a:srgbClr val="AF00DB"/>
                </a:solidFill>
                <a:latin typeface="Consolas" panose="020B0609020204030204" pitchFamily="49" charset="0"/>
              </a:rPr>
              <a:t>        return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indexOf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item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 !== -</a:t>
            </a:r>
            <a:r>
              <a:rPr lang="en-US" dirty="0">
                <a:solidFill>
                  <a:srgbClr val="09885A"/>
                </a:solidFill>
                <a:latin typeface="Consolas" panose="020B0609020204030204" pitchFamily="49" charset="0"/>
              </a:rPr>
              <a:t>1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};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F23DC19-4474-453C-B0D6-3A4ADBCD5D4A}"/>
              </a:ext>
            </a:extLst>
          </p:cNvPr>
          <p:cNvGrpSpPr/>
          <p:nvPr/>
        </p:nvGrpSpPr>
        <p:grpSpPr>
          <a:xfrm>
            <a:off x="838200" y="4151027"/>
            <a:ext cx="6669505" cy="1510896"/>
            <a:chOff x="838200" y="4151027"/>
            <a:chExt cx="6669505" cy="1510896"/>
          </a:xfrm>
        </p:grpSpPr>
        <p:sp>
          <p:nvSpPr>
            <p:cNvPr id="8" name="Content Placeholder 2">
              <a:extLst>
                <a:ext uri="{FF2B5EF4-FFF2-40B4-BE49-F238E27FC236}">
                  <a16:creationId xmlns:a16="http://schemas.microsoft.com/office/drawing/2014/main" id="{46D881BB-FFAF-40AC-9792-CE49F0071717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4151027"/>
              <a:ext cx="6552627" cy="587566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/>
                <a:t>Spec implementation: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25A743D-4385-4C8E-8769-930C9B67A886}"/>
                </a:ext>
              </a:extLst>
            </p:cNvPr>
            <p:cNvSpPr/>
            <p:nvPr/>
          </p:nvSpPr>
          <p:spPr>
            <a:xfrm>
              <a:off x="1033570" y="4738593"/>
              <a:ext cx="6474135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 err="1">
                  <a:solidFill>
                    <a:srgbClr val="267F99"/>
                  </a:solidFill>
                  <a:latin typeface="Consolas" panose="020B0609020204030204" pitchFamily="49" charset="0"/>
                </a:rPr>
                <a:t>Array</a:t>
              </a:r>
              <a:r>
                <a:rPr lang="en-US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.</a:t>
              </a:r>
              <a:r>
                <a:rPr lang="en-US" dirty="0" err="1">
                  <a:solidFill>
                    <a:srgbClr val="001080"/>
                  </a:solidFill>
                  <a:latin typeface="Consolas" panose="020B0609020204030204" pitchFamily="49" charset="0"/>
                </a:rPr>
                <a:t>prototype</a:t>
              </a:r>
              <a:r>
                <a:rPr lang="en-US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.</a:t>
              </a:r>
              <a:r>
                <a:rPr lang="en-US" dirty="0" err="1">
                  <a:solidFill>
                    <a:srgbClr val="795E26"/>
                  </a:solidFill>
                  <a:latin typeface="Consolas" panose="020B0609020204030204" pitchFamily="49" charset="0"/>
                </a:rPr>
                <a:t>includes</a:t>
              </a:r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 = </a:t>
              </a:r>
              <a:r>
                <a:rPr lang="en-US" dirty="0">
                  <a:solidFill>
                    <a:srgbClr val="0000FF"/>
                  </a:solidFill>
                  <a:latin typeface="Consolas" panose="020B0609020204030204" pitchFamily="49" charset="0"/>
                </a:rPr>
                <a:t>function</a:t>
              </a:r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 (</a:t>
              </a:r>
              <a:r>
                <a:rPr lang="en-US" dirty="0">
                  <a:solidFill>
                    <a:srgbClr val="001080"/>
                  </a:solidFill>
                  <a:latin typeface="Consolas" panose="020B0609020204030204" pitchFamily="49" charset="0"/>
                </a:rPr>
                <a:t>item</a:t>
              </a:r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, </a:t>
              </a:r>
              <a:r>
                <a:rPr lang="en-US" b="1" dirty="0">
                  <a:solidFill>
                    <a:srgbClr val="001080"/>
                  </a:solidFill>
                  <a:latin typeface="Consolas" panose="020B0609020204030204" pitchFamily="49" charset="0"/>
                </a:rPr>
                <a:t>from</a:t>
              </a:r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) {</a:t>
              </a:r>
            </a:p>
            <a:p>
              <a:r>
                <a:rPr lang="en-US" dirty="0">
                  <a:solidFill>
                    <a:srgbClr val="AF00DB"/>
                  </a:solidFill>
                  <a:latin typeface="Consolas" panose="020B0609020204030204" pitchFamily="49" charset="0"/>
                </a:rPr>
                <a:t>    return</a:t>
              </a:r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dirty="0" err="1">
                  <a:solidFill>
                    <a:srgbClr val="0000FF"/>
                  </a:solidFill>
                  <a:latin typeface="Consolas" panose="020B0609020204030204" pitchFamily="49" charset="0"/>
                </a:rPr>
                <a:t>this</a:t>
              </a:r>
              <a:r>
                <a:rPr lang="en-US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.</a:t>
              </a:r>
              <a:r>
                <a:rPr lang="en-US" dirty="0" err="1">
                  <a:solidFill>
                    <a:srgbClr val="795E26"/>
                  </a:solidFill>
                  <a:latin typeface="Consolas" panose="020B0609020204030204" pitchFamily="49" charset="0"/>
                </a:rPr>
                <a:t>indexOf</a:t>
              </a:r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(</a:t>
              </a:r>
              <a:r>
                <a:rPr lang="en-US" dirty="0">
                  <a:solidFill>
                    <a:srgbClr val="001080"/>
                  </a:solidFill>
                  <a:latin typeface="Consolas" panose="020B0609020204030204" pitchFamily="49" charset="0"/>
                </a:rPr>
                <a:t>item</a:t>
              </a:r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, </a:t>
              </a:r>
              <a:r>
                <a:rPr lang="en-US" b="1" dirty="0">
                  <a:solidFill>
                    <a:srgbClr val="001080"/>
                  </a:solidFill>
                  <a:latin typeface="Consolas" panose="020B0609020204030204" pitchFamily="49" charset="0"/>
                </a:rPr>
                <a:t>from</a:t>
              </a:r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) !== -</a:t>
              </a:r>
              <a:r>
                <a:rPr lang="en-US" dirty="0">
                  <a:solidFill>
                    <a:srgbClr val="09885A"/>
                  </a:solidFill>
                  <a:latin typeface="Consolas" panose="020B0609020204030204" pitchFamily="49" charset="0"/>
                </a:rPr>
                <a:t>1</a:t>
              </a:r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;</a:t>
              </a:r>
            </a:p>
            <a:p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};</a:t>
              </a:r>
              <a:endPara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89289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FCA0C-4B2C-4B00-9E52-2CB00BD591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from, like, 8 years ago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CEF9A2-483C-428B-9901-77F9B7CB38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032560"/>
            <a:ext cx="6256994" cy="22133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After our improper </a:t>
            </a:r>
            <a:r>
              <a:rPr lang="en-US" dirty="0" err="1"/>
              <a:t>polyfill</a:t>
            </a:r>
            <a:r>
              <a:rPr lang="en-US" dirty="0"/>
              <a:t>:</a:t>
            </a:r>
          </a:p>
          <a:p>
            <a:r>
              <a:rPr lang="en-US" dirty="0"/>
              <a:t>Result in evergreen browsers: 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false</a:t>
            </a:r>
          </a:p>
          <a:p>
            <a:r>
              <a:rPr lang="en-US" dirty="0"/>
              <a:t>Result in IE: </a:t>
            </a:r>
            <a:r>
              <a:rPr lang="en-US" b="1" dirty="0">
                <a:solidFill>
                  <a:srgbClr val="C00000"/>
                </a:solidFill>
                <a:latin typeface="Consolas" panose="020B0609020204030204" pitchFamily="49" charset="0"/>
              </a:rPr>
              <a:t>true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E82CBC3-D926-4429-B468-E3D9AB776F06}"/>
              </a:ext>
            </a:extLst>
          </p:cNvPr>
          <p:cNvSpPr/>
          <p:nvPr/>
        </p:nvSpPr>
        <p:spPr>
          <a:xfrm>
            <a:off x="3341880" y="2413191"/>
            <a:ext cx="55082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sz="2800" dirty="0">
                <a:solidFill>
                  <a:srgbClr val="A31515"/>
                </a:solidFill>
                <a:latin typeface="Consolas" panose="020B0609020204030204" pitchFamily="49" charset="0"/>
              </a:rPr>
              <a:t>"foo"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].</a:t>
            </a:r>
            <a:r>
              <a:rPr lang="en-US" sz="2800" dirty="0">
                <a:solidFill>
                  <a:srgbClr val="795E26"/>
                </a:solidFill>
                <a:latin typeface="Consolas" panose="020B0609020204030204" pitchFamily="49" charset="0"/>
              </a:rPr>
              <a:t>includes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>
                <a:solidFill>
                  <a:srgbClr val="A31515"/>
                </a:solidFill>
                <a:latin typeface="Consolas" panose="020B0609020204030204" pitchFamily="49" charset="0"/>
              </a:rPr>
              <a:t>"foo"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2800" dirty="0">
                <a:solidFill>
                  <a:srgbClr val="09885A"/>
                </a:solidFill>
                <a:latin typeface="Consolas" panose="020B0609020204030204" pitchFamily="49" charset="0"/>
              </a:rPr>
              <a:t>1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US" sz="2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42507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EA605F-60EA-49EB-B593-AED6D01B1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stop touching </a:t>
            </a:r>
            <a:r>
              <a:rPr lang="en-US" dirty="0" err="1"/>
              <a:t>globals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FC6093-FF15-4600-8CC8-7C95731E45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34475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64BE5-29F6-4EDD-B6FC-4A1507A22E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651467" cy="1676603"/>
          </a:xfrm>
        </p:spPr>
        <p:txBody>
          <a:bodyPr>
            <a:normAutofit/>
          </a:bodyPr>
          <a:lstStyle/>
          <a:p>
            <a:r>
              <a:rPr lang="en-US" sz="3400" dirty="0"/>
              <a:t>@</a:t>
            </a:r>
            <a:r>
              <a:rPr lang="en-US" sz="3400" dirty="0" err="1"/>
              <a:t>JoshuaKGoldberg</a:t>
            </a:r>
            <a:endParaRPr lang="en-US" sz="3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C5601A-422D-4FCE-8CBB-1CB0CCC6C8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651466" cy="37854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Interests:</a:t>
            </a:r>
          </a:p>
          <a:p>
            <a:r>
              <a:rPr lang="en-US" sz="1800" dirty="0"/>
              <a:t>JavaScript</a:t>
            </a:r>
          </a:p>
          <a:p>
            <a:r>
              <a:rPr lang="en-US" sz="1800" dirty="0"/>
              <a:t>TypeScript</a:t>
            </a:r>
          </a:p>
          <a:p>
            <a:r>
              <a:rPr lang="en-US" sz="1800" dirty="0"/>
              <a:t>React</a:t>
            </a:r>
          </a:p>
          <a:p>
            <a:r>
              <a:rPr lang="en-US" sz="1800" dirty="0"/>
              <a:t>Web apps &amp; performance</a:t>
            </a:r>
          </a:p>
          <a:p>
            <a:endParaRPr lang="en-US" sz="1800" dirty="0"/>
          </a:p>
          <a:p>
            <a:pPr marL="0" indent="0">
              <a:buNone/>
            </a:pPr>
            <a:r>
              <a:rPr lang="en-US" sz="1800" dirty="0"/>
              <a:t>Find me on:</a:t>
            </a:r>
          </a:p>
          <a:p>
            <a:r>
              <a:rPr lang="en-US" sz="1800" dirty="0"/>
              <a:t>GitHub</a:t>
            </a:r>
          </a:p>
          <a:p>
            <a:r>
              <a:rPr lang="en-US" sz="1800" dirty="0"/>
              <a:t>Medium</a:t>
            </a:r>
          </a:p>
          <a:p>
            <a:r>
              <a:rPr lang="en-US" sz="1800" dirty="0"/>
              <a:t>Twitter</a:t>
            </a:r>
          </a:p>
        </p:txBody>
      </p:sp>
      <p:pic>
        <p:nvPicPr>
          <p:cNvPr id="5" name="Picture 4" descr="A group of people looking at a computer&#10;&#10;Description generated with very high confidence">
            <a:extLst>
              <a:ext uri="{FF2B5EF4-FFF2-40B4-BE49-F238E27FC236}">
                <a16:creationId xmlns:a16="http://schemas.microsoft.com/office/drawing/2014/main" id="{5D2FB278-7655-4AF7-92B1-3AC1D50F31C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" t="-1" r="38592" b="-1"/>
          <a:stretch/>
        </p:blipFill>
        <p:spPr>
          <a:xfrm>
            <a:off x="4639056" y="10"/>
            <a:ext cx="7552944" cy="685799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8401282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CEF9A2-483C-428B-9901-77F9B7CB38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8756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Instead of overriding the prototype:</a:t>
            </a:r>
          </a:p>
          <a:p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BE0720F-97BC-4F41-BEA6-9F9439DFA72D}"/>
              </a:ext>
            </a:extLst>
          </p:cNvPr>
          <p:cNvSpPr/>
          <p:nvPr/>
        </p:nvSpPr>
        <p:spPr>
          <a:xfrm>
            <a:off x="1033570" y="2332826"/>
            <a:ext cx="782167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/**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 *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@deprecated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 Use the proper </a:t>
            </a:r>
            <a:r>
              <a:rPr lang="en-US" dirty="0" err="1">
                <a:solidFill>
                  <a:srgbClr val="008000"/>
                </a:solidFill>
                <a:latin typeface="Consolas" panose="020B0609020204030204" pitchFamily="49" charset="0"/>
              </a:rPr>
              <a:t>polyfill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 instead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 */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legacyArrayIncludes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array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item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dirty="0">
                <a:solidFill>
                  <a:srgbClr val="AF00DB"/>
                </a:solidFill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array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indexOf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item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2455593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EA605F-60EA-49EB-B593-AED6D01B1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creating </a:t>
            </a:r>
            <a:r>
              <a:rPr lang="en-US" dirty="0" err="1"/>
              <a:t>globals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FC6093-FF15-4600-8CC8-7C95731E45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1" dirty="0"/>
              <a:t>“Don’t touch things you don’t own!”</a:t>
            </a:r>
            <a:r>
              <a:rPr lang="en-US" dirty="0"/>
              <a:t> – lesson we should have learned last slide</a:t>
            </a:r>
          </a:p>
        </p:txBody>
      </p:sp>
    </p:spTree>
    <p:extLst>
      <p:ext uri="{BB962C8B-B14F-4D97-AF65-F5344CB8AC3E}">
        <p14:creationId xmlns:p14="http://schemas.microsoft.com/office/powerpoint/2010/main" val="20431645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D5965A-2BBA-4132-9168-B9031997A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HTML-printed </a:t>
            </a:r>
            <a:r>
              <a:rPr lang="en-US" dirty="0" err="1"/>
              <a:t>globals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A28F9C-7BF2-457A-B93D-45ABD68462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972577"/>
          </a:xfrm>
        </p:spPr>
        <p:txBody>
          <a:bodyPr/>
          <a:lstStyle/>
          <a:p>
            <a:r>
              <a:rPr lang="en-US" dirty="0"/>
              <a:t>Common practice: set global variables for server-provided values in your HTML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48F1A2F-7463-4698-8D84-3B12364F14A2}"/>
              </a:ext>
            </a:extLst>
          </p:cNvPr>
          <p:cNvSpPr/>
          <p:nvPr/>
        </p:nvSpPr>
        <p:spPr>
          <a:xfrm>
            <a:off x="1047320" y="3068471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800000"/>
                </a:solidFill>
                <a:latin typeface="Consolas" panose="020B0609020204030204" pitchFamily="49" charset="0"/>
              </a:rPr>
              <a:t>&lt;script&gt;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window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context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{</a:t>
            </a:r>
          </a:p>
          <a:p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        build: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"1.2.3.4"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};</a:t>
            </a:r>
          </a:p>
          <a:p>
            <a:r>
              <a:rPr lang="en-US" dirty="0">
                <a:solidFill>
                  <a:srgbClr val="800000"/>
                </a:solidFill>
                <a:latin typeface="Consolas" panose="020B0609020204030204" pitchFamily="49" charset="0"/>
              </a:rPr>
              <a:t>&lt;/script&gt;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95063AD-7632-46B6-834A-B865FDE55393}"/>
              </a:ext>
            </a:extLst>
          </p:cNvPr>
          <p:cNvSpPr txBox="1">
            <a:spLocks/>
          </p:cNvSpPr>
          <p:nvPr/>
        </p:nvSpPr>
        <p:spPr>
          <a:xfrm>
            <a:off x="838200" y="4919459"/>
            <a:ext cx="10515600" cy="13438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Problem: browser extensions sometimes </a:t>
            </a:r>
            <a:r>
              <a:rPr lang="en-US" b="1" dirty="0"/>
              <a:t>override</a:t>
            </a:r>
            <a:r>
              <a:rPr lang="en-US" dirty="0"/>
              <a:t> common global names such as </a:t>
            </a:r>
            <a:r>
              <a:rPr lang="en-US" dirty="0">
                <a:latin typeface="Consolas" panose="020B0609020204030204" pitchFamily="49" charset="0"/>
              </a:rPr>
              <a:t>context</a:t>
            </a:r>
            <a:r>
              <a:rPr lang="en-US" dirty="0"/>
              <a:t> or </a:t>
            </a:r>
            <a:r>
              <a:rPr lang="en-US" dirty="0">
                <a:latin typeface="Consolas" panose="020B0609020204030204" pitchFamily="49" charset="0"/>
              </a:rPr>
              <a:t>settings</a:t>
            </a:r>
            <a:r>
              <a:rPr lang="en-US" dirty="0"/>
              <a:t>.</a:t>
            </a:r>
          </a:p>
          <a:p>
            <a:pPr lvl="1"/>
            <a:r>
              <a:rPr lang="en-US" i="1" dirty="0"/>
              <a:t>Chrome extensions in particular!</a:t>
            </a:r>
          </a:p>
        </p:txBody>
      </p:sp>
    </p:spTree>
    <p:extLst>
      <p:ext uri="{BB962C8B-B14F-4D97-AF65-F5344CB8AC3E}">
        <p14:creationId xmlns:p14="http://schemas.microsoft.com/office/powerpoint/2010/main" val="868058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EA605F-60EA-49EB-B593-AED6D01B1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fancy names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EEEB980-8AC8-4BA2-97A8-6EAFA84848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9455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A28F9C-7BF2-457A-B93D-45ABD68462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97257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Name it something poorly written browser extensions won’t use: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48F1A2F-7463-4698-8D84-3B12364F14A2}"/>
              </a:ext>
            </a:extLst>
          </p:cNvPr>
          <p:cNvSpPr/>
          <p:nvPr/>
        </p:nvSpPr>
        <p:spPr>
          <a:xfrm>
            <a:off x="838200" y="2311913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800000"/>
                </a:solidFill>
                <a:latin typeface="Consolas" panose="020B0609020204030204" pitchFamily="49" charset="0"/>
              </a:rPr>
              <a:t>&lt;script&gt;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window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b="1" dirty="0" err="1">
                <a:solidFill>
                  <a:srgbClr val="001080"/>
                </a:solidFill>
                <a:latin typeface="Consolas" panose="020B0609020204030204" pitchFamily="49" charset="0"/>
              </a:rPr>
              <a:t>swayApp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Context</a:t>
            </a:r>
            <a:r>
              <a:rPr lang="en-US" b="1" dirty="0" err="1">
                <a:solidFill>
                  <a:srgbClr val="001080"/>
                </a:solidFill>
                <a:latin typeface="Consolas" panose="020B0609020204030204" pitchFamily="49" charset="0"/>
              </a:rPr>
              <a:t>Yippee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{</a:t>
            </a:r>
          </a:p>
          <a:p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        build: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"1.2.3.4"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};</a:t>
            </a:r>
          </a:p>
          <a:p>
            <a:r>
              <a:rPr lang="en-US" dirty="0">
                <a:solidFill>
                  <a:srgbClr val="800000"/>
                </a:solidFill>
                <a:latin typeface="Consolas" panose="020B0609020204030204" pitchFamily="49" charset="0"/>
              </a:rPr>
              <a:t>&lt;/script&gt;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5F36734-4A4E-48C3-B3C9-B4A56E6EF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9711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EA605F-60EA-49EB-B593-AED6D01B1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IE sucks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FC6093-FF15-4600-8CC8-7C95731E45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…at doing things?</a:t>
            </a:r>
          </a:p>
        </p:txBody>
      </p:sp>
    </p:spTree>
    <p:extLst>
      <p:ext uri="{BB962C8B-B14F-4D97-AF65-F5344CB8AC3E}">
        <p14:creationId xmlns:p14="http://schemas.microsoft.com/office/powerpoint/2010/main" val="24352710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C66ECA-764C-4CD0-A3D0-E0279FC934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Each line sometimes throws in IE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AA040E-B8CF-45C1-A256-9450A611974C}"/>
              </a:ext>
            </a:extLst>
          </p:cNvPr>
          <p:cNvSpPr/>
          <p:nvPr/>
        </p:nvSpPr>
        <p:spPr>
          <a:xfrm>
            <a:off x="1724867" y="2508689"/>
            <a:ext cx="8662949" cy="25699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rgbClr val="001080"/>
                </a:solidFill>
                <a:latin typeface="Consolas" panose="020B0609020204030204" pitchFamily="49" charset="0"/>
              </a:rPr>
              <a:t>activeElement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2800" dirty="0" err="1">
                <a:solidFill>
                  <a:srgbClr val="001080"/>
                </a:solidFill>
                <a:latin typeface="Consolas" panose="020B0609020204030204" pitchFamily="49" charset="0"/>
              </a:rPr>
              <a:t>document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2800" dirty="0" err="1">
                <a:solidFill>
                  <a:srgbClr val="001080"/>
                </a:solidFill>
                <a:latin typeface="Consolas" panose="020B0609020204030204" pitchFamily="49" charset="0"/>
              </a:rPr>
              <a:t>activeElement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b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2100" i="1" dirty="0">
                <a:solidFill>
                  <a:srgbClr val="008000"/>
                </a:solidFill>
                <a:latin typeface="Consolas" panose="020B0609020204030204" pitchFamily="49" charset="0"/>
              </a:rPr>
              <a:t>// (assuming it's an &lt;input&gt;)</a:t>
            </a:r>
            <a:endParaRPr lang="en-US" sz="2100" i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1080"/>
                </a:solidFill>
                <a:latin typeface="Consolas" panose="020B0609020204030204" pitchFamily="49" charset="0"/>
              </a:rPr>
              <a:t>value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2800" dirty="0" err="1">
                <a:solidFill>
                  <a:srgbClr val="001080"/>
                </a:solidFill>
                <a:latin typeface="Consolas" panose="020B0609020204030204" pitchFamily="49" charset="0"/>
              </a:rPr>
              <a:t>activeElement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2800" dirty="0" err="1">
                <a:solidFill>
                  <a:srgbClr val="001080"/>
                </a:solidFill>
                <a:latin typeface="Consolas" panose="020B0609020204030204" pitchFamily="49" charset="0"/>
              </a:rPr>
              <a:t>value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en-US" sz="2800" dirty="0">
              <a:solidFill>
                <a:srgbClr val="001080"/>
              </a:solidFill>
              <a:latin typeface="Consolas" panose="020B0609020204030204" pitchFamily="49" charset="0"/>
            </a:endParaRPr>
          </a:p>
          <a:p>
            <a:r>
              <a:rPr lang="en-US" sz="2800" dirty="0" err="1">
                <a:solidFill>
                  <a:srgbClr val="001080"/>
                </a:solidFill>
                <a:latin typeface="Consolas" panose="020B0609020204030204" pitchFamily="49" charset="0"/>
              </a:rPr>
              <a:t>activeElement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2800" dirty="0" err="1">
                <a:solidFill>
                  <a:srgbClr val="795E26"/>
                </a:solidFill>
                <a:latin typeface="Consolas" panose="020B0609020204030204" pitchFamily="49" charset="0"/>
              </a:rPr>
              <a:t>click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</p:txBody>
      </p:sp>
    </p:spTree>
    <p:extLst>
      <p:ext uri="{BB962C8B-B14F-4D97-AF65-F5344CB8AC3E}">
        <p14:creationId xmlns:p14="http://schemas.microsoft.com/office/powerpoint/2010/main" val="9946788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C66ECA-764C-4CD0-A3D0-E0279FC934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Solution?</a:t>
            </a:r>
          </a:p>
        </p:txBody>
      </p:sp>
    </p:spTree>
    <p:extLst>
      <p:ext uri="{BB962C8B-B14F-4D97-AF65-F5344CB8AC3E}">
        <p14:creationId xmlns:p14="http://schemas.microsoft.com/office/powerpoint/2010/main" val="35956266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C66ECA-764C-4CD0-A3D0-E0279FC934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D9BAE2-4EA8-44D2-90E0-667D4BB72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48628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Try again?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0B1B425-3441-4ABA-85A3-0575754B5806}"/>
              </a:ext>
            </a:extLst>
          </p:cNvPr>
          <p:cNvSpPr/>
          <p:nvPr/>
        </p:nvSpPr>
        <p:spPr>
          <a:xfrm>
            <a:off x="838200" y="2311913"/>
            <a:ext cx="6096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getDocumentActiveElement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dirty="0">
                <a:solidFill>
                  <a:srgbClr val="AF00DB"/>
                </a:solidFill>
                <a:latin typeface="Consolas" panose="020B0609020204030204" pitchFamily="49" charset="0"/>
              </a:rPr>
              <a:t>try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en-US" dirty="0">
                <a:solidFill>
                  <a:srgbClr val="AF00DB"/>
                </a:solidFill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document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activeElement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  } </a:t>
            </a:r>
            <a:r>
              <a:rPr lang="en-US" dirty="0">
                <a:solidFill>
                  <a:srgbClr val="AF00DB"/>
                </a:solidFill>
                <a:latin typeface="Consolas" panose="020B0609020204030204" pitchFamily="49" charset="0"/>
              </a:rPr>
              <a:t>catch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en-US" dirty="0">
                <a:solidFill>
                  <a:srgbClr val="AF00DB"/>
                </a:solidFill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document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activeElement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  }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09D8DFB-7C45-4350-998E-E7240D80642B}"/>
              </a:ext>
            </a:extLst>
          </p:cNvPr>
          <p:cNvSpPr txBox="1">
            <a:spLocks/>
          </p:cNvSpPr>
          <p:nvPr/>
        </p:nvSpPr>
        <p:spPr>
          <a:xfrm>
            <a:off x="838200" y="5168114"/>
            <a:ext cx="10515600" cy="4862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STILL SOMETIMES THROWS LOL</a:t>
            </a:r>
          </a:p>
        </p:txBody>
      </p:sp>
    </p:spTree>
    <p:extLst>
      <p:ext uri="{BB962C8B-B14F-4D97-AF65-F5344CB8AC3E}">
        <p14:creationId xmlns:p14="http://schemas.microsoft.com/office/powerpoint/2010/main" val="1435521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C66ECA-764C-4CD0-A3D0-E0279FC934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Solution?</a:t>
            </a:r>
          </a:p>
        </p:txBody>
      </p:sp>
    </p:spTree>
    <p:extLst>
      <p:ext uri="{BB962C8B-B14F-4D97-AF65-F5344CB8AC3E}">
        <p14:creationId xmlns:p14="http://schemas.microsoft.com/office/powerpoint/2010/main" val="42534737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A11BF3-23CE-420B-B787-81655EBAAC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FDBF46-A72B-44A4-85A7-69E3663144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IE vs Netscape: IE Won</a:t>
            </a:r>
          </a:p>
          <a:p>
            <a:r>
              <a:rPr lang="en-US" dirty="0"/>
              <a:t>Microsoft stopped doing things with IE</a:t>
            </a:r>
          </a:p>
          <a:p>
            <a:r>
              <a:rPr lang="en-US" dirty="0"/>
              <a:t>Chrome and Firefox became great; IE did not</a:t>
            </a:r>
          </a:p>
        </p:txBody>
      </p:sp>
    </p:spTree>
    <p:extLst>
      <p:ext uri="{BB962C8B-B14F-4D97-AF65-F5344CB8AC3E}">
        <p14:creationId xmlns:p14="http://schemas.microsoft.com/office/powerpoint/2010/main" val="27751308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C66ECA-764C-4CD0-A3D0-E0279FC934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D9BAE2-4EA8-44D2-90E0-667D4BB72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48628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Try 9001 times?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0B1B425-3441-4ABA-85A3-0575754B5806}"/>
              </a:ext>
            </a:extLst>
          </p:cNvPr>
          <p:cNvSpPr/>
          <p:nvPr/>
        </p:nvSpPr>
        <p:spPr>
          <a:xfrm>
            <a:off x="838200" y="2311913"/>
            <a:ext cx="6096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getDocumentActiveElement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dirty="0">
                <a:solidFill>
                  <a:srgbClr val="AF00DB"/>
                </a:solidFill>
                <a:latin typeface="Consolas" panose="020B0609020204030204" pitchFamily="49" charset="0"/>
              </a:rPr>
              <a:t>for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09885A"/>
                </a:solidFill>
                <a:latin typeface="Consolas" panose="020B0609020204030204" pitchFamily="49" charset="0"/>
              </a:rPr>
              <a:t>0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&lt; </a:t>
            </a:r>
            <a:r>
              <a:rPr lang="en-US" dirty="0">
                <a:solidFill>
                  <a:srgbClr val="09885A"/>
                </a:solidFill>
                <a:latin typeface="Consolas" panose="020B0609020204030204" pitchFamily="49" charset="0"/>
              </a:rPr>
              <a:t>9001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+= </a:t>
            </a:r>
            <a:r>
              <a:rPr lang="en-US" dirty="0">
                <a:solidFill>
                  <a:srgbClr val="09885A"/>
                </a:solidFill>
                <a:latin typeface="Consolas" panose="020B0609020204030204" pitchFamily="49" charset="0"/>
              </a:rPr>
              <a:t>1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en-US" dirty="0">
                <a:solidFill>
                  <a:srgbClr val="AF00DB"/>
                </a:solidFill>
                <a:latin typeface="Consolas" panose="020B0609020204030204" pitchFamily="49" charset="0"/>
              </a:rPr>
              <a:t>try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</a:t>
            </a:r>
            <a:r>
              <a:rPr lang="en-US" dirty="0">
                <a:solidFill>
                  <a:srgbClr val="AF00DB"/>
                </a:solidFill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document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activeElement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} </a:t>
            </a:r>
            <a:r>
              <a:rPr lang="en-US" dirty="0">
                <a:solidFill>
                  <a:srgbClr val="AF00DB"/>
                </a:solidFill>
                <a:latin typeface="Consolas" panose="020B0609020204030204" pitchFamily="49" charset="0"/>
              </a:rPr>
              <a:t>catch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{ }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  }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09D8DFB-7C45-4350-998E-E7240D80642B}"/>
              </a:ext>
            </a:extLst>
          </p:cNvPr>
          <p:cNvSpPr txBox="1">
            <a:spLocks/>
          </p:cNvSpPr>
          <p:nvPr/>
        </p:nvSpPr>
        <p:spPr>
          <a:xfrm>
            <a:off x="838200" y="5168114"/>
            <a:ext cx="10515600" cy="4862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500" b="1" i="1" dirty="0">
                <a:solidFill>
                  <a:srgbClr val="FF0000"/>
                </a:solidFill>
              </a:rPr>
              <a:t>STILL SOMETIMES THROWS LOL</a:t>
            </a:r>
          </a:p>
        </p:txBody>
      </p:sp>
    </p:spTree>
    <p:extLst>
      <p:ext uri="{BB962C8B-B14F-4D97-AF65-F5344CB8AC3E}">
        <p14:creationId xmlns:p14="http://schemas.microsoft.com/office/powerpoint/2010/main" val="502650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C66ECA-764C-4CD0-A3D0-E0279FC934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Solution?</a:t>
            </a:r>
          </a:p>
        </p:txBody>
      </p:sp>
    </p:spTree>
    <p:extLst>
      <p:ext uri="{BB962C8B-B14F-4D97-AF65-F5344CB8AC3E}">
        <p14:creationId xmlns:p14="http://schemas.microsoft.com/office/powerpoint/2010/main" val="18575618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C66ECA-764C-4CD0-A3D0-E0279FC934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AC7DFE-624A-4A76-8D38-B0595116B5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97257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7000" dirty="0"/>
              <a:t>🤷‍♂️</a:t>
            </a:r>
          </a:p>
        </p:txBody>
      </p:sp>
    </p:spTree>
    <p:extLst>
      <p:ext uri="{BB962C8B-B14F-4D97-AF65-F5344CB8AC3E}">
        <p14:creationId xmlns:p14="http://schemas.microsoft.com/office/powerpoint/2010/main" val="35307063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92123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EA605F-60EA-49EB-B593-AED6D01B1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race conditions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A81597D-8E63-4D7F-9D61-284F96AC73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2310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8C3BC6-3D9E-4DA6-8136-DD24CBCB19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Race conditions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685FFB-CFD1-4AE3-9DEF-F4CDD07CC7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IE does things a little differently</a:t>
            </a:r>
          </a:p>
          <a:p>
            <a:r>
              <a:rPr lang="en-US" dirty="0"/>
              <a:t>Old spaghetti code initialization phases are particularly susceptible to browser-specific race conditions and weird states</a:t>
            </a:r>
          </a:p>
          <a:p>
            <a:pPr lvl="1"/>
            <a:r>
              <a:rPr lang="en-US" dirty="0"/>
              <a:t>1 in 10,000 initializations fails</a:t>
            </a:r>
          </a:p>
          <a:p>
            <a:pPr lvl="1"/>
            <a:r>
              <a:rPr lang="en-US" dirty="0"/>
              <a:t>Do we even care at this point?</a:t>
            </a:r>
          </a:p>
          <a:p>
            <a:r>
              <a:rPr lang="en-US" dirty="0"/>
              <a:t>How do you flush them out?</a:t>
            </a:r>
          </a:p>
        </p:txBody>
      </p:sp>
    </p:spTree>
    <p:extLst>
      <p:ext uri="{BB962C8B-B14F-4D97-AF65-F5344CB8AC3E}">
        <p14:creationId xmlns:p14="http://schemas.microsoft.com/office/powerpoint/2010/main" val="25042006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EA605F-60EA-49EB-B593-AED6D01B1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stress testing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A81597D-8E63-4D7F-9D61-284F96AC73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27820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C66ECA-764C-4CD0-A3D0-E0279FC934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Stress 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D9BAE2-4EA8-44D2-90E0-667D4BB72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0413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Make a page with a dozen </a:t>
            </a:r>
            <a:r>
              <a:rPr lang="en-US" dirty="0">
                <a:latin typeface="Consolas" panose="020B0609020204030204" pitchFamily="49" charset="0"/>
              </a:rPr>
              <a:t>&lt;iframe&gt;</a:t>
            </a:r>
            <a:r>
              <a:rPr lang="en-US" dirty="0"/>
              <a:t>s pointing to your website and reload them once a second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0B1B425-3441-4ABA-85A3-0575754B5806}"/>
              </a:ext>
            </a:extLst>
          </p:cNvPr>
          <p:cNvSpPr/>
          <p:nvPr/>
        </p:nvSpPr>
        <p:spPr>
          <a:xfrm>
            <a:off x="838200" y="2992557"/>
            <a:ext cx="829205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reloadIframes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</a:p>
          <a:p>
            <a:r>
              <a:rPr lang="en-US" dirty="0">
                <a:solidFill>
                  <a:srgbClr val="AF00DB"/>
                </a:solidFill>
                <a:latin typeface="Consolas" panose="020B0609020204030204" pitchFamily="49" charset="0"/>
              </a:rPr>
              <a:t>    for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09885A"/>
                </a:solidFill>
                <a:latin typeface="Consolas" panose="020B0609020204030204" pitchFamily="49" charset="0"/>
              </a:rPr>
              <a:t>0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&lt;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iframes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length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+= </a:t>
            </a:r>
            <a:r>
              <a:rPr lang="en-US" dirty="0">
                <a:solidFill>
                  <a:srgbClr val="09885A"/>
                </a:solidFill>
                <a:latin typeface="Consolas" panose="020B0609020204030204" pitchFamily="49" charset="0"/>
              </a:rPr>
              <a:t>1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        iframes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].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contentWindow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location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reload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b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setTimeout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reloadIframes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9885A"/>
                </a:solidFill>
                <a:latin typeface="Consolas" panose="020B0609020204030204" pitchFamily="49" charset="0"/>
              </a:rPr>
              <a:t>100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reloadIframes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</p:txBody>
      </p:sp>
    </p:spTree>
    <p:extLst>
      <p:ext uri="{BB962C8B-B14F-4D97-AF65-F5344CB8AC3E}">
        <p14:creationId xmlns:p14="http://schemas.microsoft.com/office/powerpoint/2010/main" val="322959769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C66ECA-764C-4CD0-A3D0-E0279FC934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Stress 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D9BAE2-4EA8-44D2-90E0-667D4BB72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0413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…and if that doesn’t work?</a:t>
            </a:r>
          </a:p>
        </p:txBody>
      </p:sp>
    </p:spTree>
    <p:extLst>
      <p:ext uri="{BB962C8B-B14F-4D97-AF65-F5344CB8AC3E}">
        <p14:creationId xmlns:p14="http://schemas.microsoft.com/office/powerpoint/2010/main" val="145823251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EA605F-60EA-49EB-B593-AED6D01B1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overly verbose logging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A81597D-8E63-4D7F-9D61-284F96AC73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2938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1.bp.blogspot.com/-dsmyMHFstEo/TgXk_vhvQVI/AAAAAAAAA4Y/kigpJw6Ghpk/s1600/browser%2Bwar%2Bcopy.jpg">
            <a:extLst>
              <a:ext uri="{FF2B5EF4-FFF2-40B4-BE49-F238E27FC236}">
                <a16:creationId xmlns:a16="http://schemas.microsoft.com/office/drawing/2014/main" id="{F3F7973B-44F1-4734-8F02-6B9C5D1803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"/>
            <a:ext cx="4295417" cy="2834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Image result for internet explorer trollface">
            <a:extLst>
              <a:ext uri="{FF2B5EF4-FFF2-40B4-BE49-F238E27FC236}">
                <a16:creationId xmlns:a16="http://schemas.microsoft.com/office/drawing/2014/main" id="{ADE84D66-98C1-48FF-9A0C-2394311C35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4799" y="1369001"/>
            <a:ext cx="2171856" cy="2083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https://i.redd.it/qg3o59lov4kz.jpg">
            <a:extLst>
              <a:ext uri="{FF2B5EF4-FFF2-40B4-BE49-F238E27FC236}">
                <a16:creationId xmlns:a16="http://schemas.microsoft.com/office/drawing/2014/main" id="{2AC93627-1F1C-411C-8642-C12F1332B2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6977" y="0"/>
            <a:ext cx="3824087" cy="3824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Related image">
            <a:extLst>
              <a:ext uri="{FF2B5EF4-FFF2-40B4-BE49-F238E27FC236}">
                <a16:creationId xmlns:a16="http://schemas.microsoft.com/office/drawing/2014/main" id="{9CADEE37-9475-417B-8834-9E360906B9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60"/>
          <a:stretch/>
        </p:blipFill>
        <p:spPr bwMode="auto">
          <a:xfrm>
            <a:off x="9086048" y="3976376"/>
            <a:ext cx="1731428" cy="1695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i0.kym-cdn.com/photos/images/original/000/344/844/723.jpg">
            <a:extLst>
              <a:ext uri="{FF2B5EF4-FFF2-40B4-BE49-F238E27FC236}">
                <a16:creationId xmlns:a16="http://schemas.microsoft.com/office/drawing/2014/main" id="{B1DC87C7-95B5-4365-809F-CE9D8A7528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58"/>
          <a:stretch/>
        </p:blipFill>
        <p:spPr bwMode="auto">
          <a:xfrm>
            <a:off x="5731250" y="211477"/>
            <a:ext cx="2301632" cy="2474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17A966B1-D830-4D4B-BB1E-B2CBB499100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2332" y="3170956"/>
            <a:ext cx="3180449" cy="333549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D7A98F0-E60E-4861-B4BC-6F264B70BC33}"/>
              </a:ext>
            </a:extLst>
          </p:cNvPr>
          <p:cNvSpPr/>
          <p:nvPr/>
        </p:nvSpPr>
        <p:spPr>
          <a:xfrm>
            <a:off x="9278754" y="5861693"/>
            <a:ext cx="2747559" cy="784830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pPr algn="r"/>
            <a:r>
              <a:rPr lang="en-US" sz="900" i="1" dirty="0"/>
              <a:t>Media left-to-right, top-to-bottom:</a:t>
            </a:r>
            <a:endParaRPr lang="en-US" sz="900" i="1" dirty="0">
              <a:hlinkClick r:id="rId8"/>
            </a:endParaRPr>
          </a:p>
          <a:p>
            <a:pPr algn="r"/>
            <a:r>
              <a:rPr lang="en-US" sz="900" dirty="0">
                <a:hlinkClick r:id="rId8"/>
              </a:rPr>
              <a:t>https://shoze.blogspot.com</a:t>
            </a:r>
            <a:endParaRPr lang="en-US" sz="900" dirty="0"/>
          </a:p>
          <a:p>
            <a:pPr algn="r"/>
            <a:r>
              <a:rPr lang="en-US" sz="900" dirty="0">
                <a:hlinkClick r:id="rId9"/>
              </a:rPr>
              <a:t>https://www.instagram.com/imthebirdguy</a:t>
            </a:r>
            <a:endParaRPr lang="en-US" sz="900" dirty="0"/>
          </a:p>
          <a:p>
            <a:pPr algn="r"/>
            <a:r>
              <a:rPr lang="en-US" sz="900" dirty="0">
                <a:hlinkClick r:id="rId10"/>
              </a:rPr>
              <a:t>https://windowsmaster1985.deviantart.com</a:t>
            </a:r>
            <a:endParaRPr lang="en-US" sz="900" dirty="0"/>
          </a:p>
          <a:p>
            <a:pPr algn="r"/>
            <a:r>
              <a:rPr lang="en-US" sz="900" dirty="0">
                <a:hlinkClick r:id="rId11"/>
              </a:rPr>
              <a:t>https://www.safelyendangered.com</a:t>
            </a:r>
            <a:endParaRPr lang="en-US" sz="900" dirty="0"/>
          </a:p>
        </p:txBody>
      </p:sp>
      <p:pic>
        <p:nvPicPr>
          <p:cNvPr id="1034" name="Picture 10" descr="Internet Explorer and The Better Browsers by Windowsmaster1985">
            <a:extLst>
              <a:ext uri="{FF2B5EF4-FFF2-40B4-BE49-F238E27FC236}">
                <a16:creationId xmlns:a16="http://schemas.microsoft.com/office/drawing/2014/main" id="{72535BEC-7F7F-40CB-8797-16CDB280F7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687" y="3520246"/>
            <a:ext cx="5713378" cy="3126277"/>
          </a:xfrm>
          <a:prstGeom prst="rect">
            <a:avLst/>
          </a:prstGeom>
          <a:solidFill>
            <a:schemeClr val="bg1"/>
          </a:solidFill>
          <a:extLst/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948462C-3BE2-4228-8553-02A58FA9DFE0}"/>
              </a:ext>
            </a:extLst>
          </p:cNvPr>
          <p:cNvSpPr/>
          <p:nvPr/>
        </p:nvSpPr>
        <p:spPr>
          <a:xfrm>
            <a:off x="673768" y="2589508"/>
            <a:ext cx="10844478" cy="1678984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Wave2">
              <a:avLst/>
            </a:prstTxWarp>
            <a:spAutoFit/>
          </a:bodyPr>
          <a:lstStyle/>
          <a:p>
            <a:pPr algn="ctr"/>
            <a:r>
              <a:rPr lang="en-US" sz="5400" b="1" cap="none" spc="0" dirty="0">
                <a:ln w="6600">
                  <a:solidFill>
                    <a:srgbClr val="002060"/>
                  </a:solidFill>
                  <a:prstDash val="solid"/>
                </a:ln>
                <a:solidFill>
                  <a:srgbClr val="00B0F0"/>
                </a:solidFill>
                <a:effectLst>
                  <a:outerShdw dist="63500" dir="19200000" algn="tl" rotWithShape="0">
                    <a:srgbClr val="002060"/>
                  </a:outerShdw>
                </a:effectLst>
                <a:latin typeface="Impact" panose="020B0806030902050204" pitchFamily="34" charset="0"/>
              </a:rPr>
              <a:t>Everybody Hates IE</a:t>
            </a:r>
          </a:p>
        </p:txBody>
      </p:sp>
    </p:spTree>
    <p:extLst>
      <p:ext uri="{BB962C8B-B14F-4D97-AF65-F5344CB8AC3E}">
        <p14:creationId xmlns:p14="http://schemas.microsoft.com/office/powerpoint/2010/main" val="21808502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C66ECA-764C-4CD0-A3D0-E0279FC934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Overly verbose logging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D9BAE2-4EA8-44D2-90E0-667D4BB72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0413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Send logs all up in your spaghetti code that only log on IE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0B1B425-3441-4ABA-85A3-0575754B5806}"/>
              </a:ext>
            </a:extLst>
          </p:cNvPr>
          <p:cNvSpPr/>
          <p:nvPr/>
        </p:nvSpPr>
        <p:spPr>
          <a:xfrm>
            <a:off x="838200" y="2992557"/>
            <a:ext cx="829205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logIfIE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</a:p>
          <a:p>
            <a:r>
              <a:rPr lang="en-US" dirty="0">
                <a:solidFill>
                  <a:srgbClr val="AF00DB"/>
                </a:solidFill>
                <a:latin typeface="Consolas" panose="020B0609020204030204" pitchFamily="49" charset="0"/>
              </a:rPr>
              <a:t>    if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browserIsIE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()) {</a:t>
            </a:r>
          </a:p>
          <a:p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        log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"IE-</a:t>
            </a:r>
            <a:r>
              <a:rPr lang="en-US" dirty="0" err="1">
                <a:solidFill>
                  <a:srgbClr val="A31515"/>
                </a:solidFill>
                <a:latin typeface="Consolas" panose="020B0609020204030204" pitchFamily="49" charset="0"/>
              </a:rPr>
              <a:t>secific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 log:"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arguments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01505247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C66ECA-764C-4CD0-A3D0-E0279FC934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Overly </a:t>
            </a:r>
            <a:r>
              <a:rPr lang="en-US"/>
              <a:t>verbose logging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D9BAE2-4EA8-44D2-90E0-667D4BB72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0413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…and if that doesn’t work?</a:t>
            </a:r>
          </a:p>
        </p:txBody>
      </p:sp>
    </p:spTree>
    <p:extLst>
      <p:ext uri="{BB962C8B-B14F-4D97-AF65-F5344CB8AC3E}">
        <p14:creationId xmlns:p14="http://schemas.microsoft.com/office/powerpoint/2010/main" val="39900646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773DA46-F733-460F-9D86-DD401DD821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0" y="1076325"/>
            <a:ext cx="9525000" cy="470535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9B0596A-C81F-4D27-9E61-B3B1B8A1856E}"/>
              </a:ext>
            </a:extLst>
          </p:cNvPr>
          <p:cNvSpPr/>
          <p:nvPr/>
        </p:nvSpPr>
        <p:spPr>
          <a:xfrm>
            <a:off x="673768" y="2589508"/>
            <a:ext cx="10844478" cy="1678984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Wave2">
              <a:avLst/>
            </a:prstTxWarp>
            <a:spAutoFit/>
          </a:bodyPr>
          <a:lstStyle/>
          <a:p>
            <a:pPr algn="ctr"/>
            <a:r>
              <a:rPr lang="en-US" sz="5400" b="1" dirty="0">
                <a:ln w="6600">
                  <a:solidFill>
                    <a:srgbClr val="002060"/>
                  </a:solidFill>
                  <a:prstDash val="solid"/>
                </a:ln>
                <a:solidFill>
                  <a:srgbClr val="00B0F0"/>
                </a:solidFill>
                <a:effectLst>
                  <a:outerShdw dist="63500" dir="19200000" algn="tl" rotWithShape="0">
                    <a:srgbClr val="002060"/>
                  </a:outerShdw>
                </a:effectLst>
                <a:latin typeface="Impact" panose="020B0806030902050204" pitchFamily="34" charset="0"/>
              </a:rPr>
              <a:t>b</a:t>
            </a:r>
            <a:r>
              <a:rPr lang="en-US" sz="5400" b="1" cap="none" spc="0" dirty="0">
                <a:ln w="6600">
                  <a:solidFill>
                    <a:srgbClr val="002060"/>
                  </a:solidFill>
                  <a:prstDash val="solid"/>
                </a:ln>
                <a:solidFill>
                  <a:srgbClr val="00B0F0"/>
                </a:solidFill>
                <a:effectLst>
                  <a:outerShdw dist="63500" dir="19200000" algn="tl" rotWithShape="0">
                    <a:srgbClr val="002060"/>
                  </a:outerShdw>
                </a:effectLst>
                <a:latin typeface="Impact" panose="020B0806030902050204" pitchFamily="34" charset="0"/>
              </a:rPr>
              <a:t>ut people still use it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C76D064-58E9-4E2C-B801-AAC53BE77BCE}"/>
              </a:ext>
            </a:extLst>
          </p:cNvPr>
          <p:cNvGrpSpPr/>
          <p:nvPr/>
        </p:nvGrpSpPr>
        <p:grpSpPr>
          <a:xfrm rot="743379">
            <a:off x="8537763" y="4575265"/>
            <a:ext cx="1152013" cy="1560438"/>
            <a:chOff x="8447748" y="4603739"/>
            <a:chExt cx="1152013" cy="1560438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3C8C9711-A221-4254-855E-B5D36B55F1C6}"/>
                    </a:ext>
                  </a:extLst>
                </p14:cNvPr>
                <p14:cNvContentPartPr/>
                <p14:nvPr/>
              </p14:nvContentPartPr>
              <p14:xfrm rot="438339">
                <a:off x="8447748" y="4744337"/>
                <a:ext cx="956880" cy="14198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3C8C9711-A221-4254-855E-B5D36B55F1C6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 rot="438339">
                  <a:off x="8411748" y="4708337"/>
                  <a:ext cx="1028520" cy="149148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47E66D9-CF5C-4E65-9FCB-D42325B6D1B2}"/>
                </a:ext>
              </a:extLst>
            </p:cNvPr>
            <p:cNvSpPr txBox="1"/>
            <p:nvPr/>
          </p:nvSpPr>
          <p:spPr>
            <a:xfrm>
              <a:off x="9102061" y="4603739"/>
              <a:ext cx="497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wtf</a:t>
              </a:r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6E2F376B-7C20-43F0-A67F-EA31708D7E91}"/>
              </a:ext>
            </a:extLst>
          </p:cNvPr>
          <p:cNvSpPr/>
          <p:nvPr/>
        </p:nvSpPr>
        <p:spPr>
          <a:xfrm>
            <a:off x="9278754" y="6415691"/>
            <a:ext cx="2747559" cy="230832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pPr algn="r"/>
            <a:r>
              <a:rPr lang="en-US" sz="900" dirty="0"/>
              <a:t>https://en.wikipedia.org/wiki/Internet_Explorer</a:t>
            </a:r>
          </a:p>
        </p:txBody>
      </p:sp>
    </p:spTree>
    <p:extLst>
      <p:ext uri="{BB962C8B-B14F-4D97-AF65-F5344CB8AC3E}">
        <p14:creationId xmlns:p14="http://schemas.microsoft.com/office/powerpoint/2010/main" val="1712181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35E17C-4C45-4499-AB74-B5820D3B0F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751328" cy="4351338"/>
          </a:xfrm>
        </p:spPr>
        <p:txBody>
          <a:bodyPr/>
          <a:lstStyle/>
          <a:p>
            <a:r>
              <a:rPr lang="en-US" dirty="0"/>
              <a:t>Low tech aptitude</a:t>
            </a:r>
          </a:p>
          <a:p>
            <a:r>
              <a:rPr lang="en-US" dirty="0"/>
              <a:t>Low tech availability</a:t>
            </a:r>
          </a:p>
          <a:p>
            <a:r>
              <a:rPr lang="en-US" dirty="0"/>
              <a:t>Restricted upgrade cycle</a:t>
            </a:r>
          </a:p>
          <a:p>
            <a:pPr lvl="1"/>
            <a:r>
              <a:rPr lang="en-US" dirty="0"/>
              <a:t>Small businesses</a:t>
            </a:r>
          </a:p>
          <a:p>
            <a:pPr lvl="1"/>
            <a:r>
              <a:rPr lang="en-US" dirty="0"/>
              <a:t>Government</a:t>
            </a:r>
          </a:p>
          <a:p>
            <a:pPr lvl="1"/>
            <a:r>
              <a:rPr lang="en-US" b="1" dirty="0"/>
              <a:t>Education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CB41F4A-055C-42AA-B5CD-CA4E55B991E4}"/>
              </a:ext>
            </a:extLst>
          </p:cNvPr>
          <p:cNvSpPr/>
          <p:nvPr/>
        </p:nvSpPr>
        <p:spPr>
          <a:xfrm>
            <a:off x="8820866" y="6415691"/>
            <a:ext cx="3205447" cy="230832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pPr algn="r"/>
            <a:r>
              <a:rPr lang="en-US" sz="900" dirty="0"/>
              <a:t>https://giphy.com/gifs/why-ryan-reynolds-1M9fmo1WAFVK0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111AB8-979B-46E0-BACF-219BE4934B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9775" y="1871662"/>
            <a:ext cx="5534025" cy="3114675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F1AA33A1-8199-4907-A721-49C2CC8A2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Legitimate reasons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65195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EA605F-60EA-49EB-B593-AED6D01B1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ugh</a:t>
            </a:r>
          </a:p>
        </p:txBody>
      </p:sp>
    </p:spTree>
    <p:extLst>
      <p:ext uri="{BB962C8B-B14F-4D97-AF65-F5344CB8AC3E}">
        <p14:creationId xmlns:p14="http://schemas.microsoft.com/office/powerpoint/2010/main" val="3247936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EA605F-60EA-49EB-B593-AED6D01B1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sometimes no stacks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FC6093-FF15-4600-8CC8-7C95731E45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can you fix what you can’t locate?</a:t>
            </a:r>
          </a:p>
        </p:txBody>
      </p:sp>
    </p:spTree>
    <p:extLst>
      <p:ext uri="{BB962C8B-B14F-4D97-AF65-F5344CB8AC3E}">
        <p14:creationId xmlns:p14="http://schemas.microsoft.com/office/powerpoint/2010/main" val="22774873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1FF308C-35DF-4BE7-A95F-DC5C2A1F42AE}"/>
              </a:ext>
            </a:extLst>
          </p:cNvPr>
          <p:cNvSpPr/>
          <p:nvPr/>
        </p:nvSpPr>
        <p:spPr>
          <a:xfrm>
            <a:off x="838200" y="659410"/>
            <a:ext cx="972896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window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onerror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message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file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line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col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error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dirty="0">
                <a:solidFill>
                  <a:srgbClr val="267F99"/>
                </a:solidFill>
                <a:latin typeface="Consolas" panose="020B0609020204030204" pitchFamily="49" charset="0"/>
              </a:rPr>
              <a:t>    console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log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({ 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message: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message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file: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file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line: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line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col: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col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});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</a:p>
          <a:p>
            <a:b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AF00DB"/>
                </a:solidFill>
                <a:latin typeface="Consolas" panose="020B0609020204030204" pitchFamily="49" charset="0"/>
              </a:rPr>
              <a:t>throw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67F99"/>
                </a:solidFill>
                <a:latin typeface="Consolas" panose="020B0609020204030204" pitchFamily="49" charset="0"/>
              </a:rPr>
              <a:t>Error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"Test"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BF67470-D3C2-4F00-95A9-1752102FA2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429000"/>
            <a:ext cx="10515600" cy="3135967"/>
          </a:xfrm>
        </p:spPr>
        <p:txBody>
          <a:bodyPr/>
          <a:lstStyle/>
          <a:p>
            <a:r>
              <a:rPr lang="en-US" sz="2100" dirty="0"/>
              <a:t>Chrome:</a:t>
            </a:r>
          </a:p>
          <a:p>
            <a:pPr lvl="1"/>
            <a:r>
              <a:rPr lang="en-US" sz="1400" dirty="0">
                <a:latin typeface="Consolas" panose="020B0609020204030204" pitchFamily="49" charset="0"/>
              </a:rPr>
              <a:t>message: "Uncaught Error: Test", file: "https://a.com/main.js", </a:t>
            </a:r>
            <a:r>
              <a:rPr lang="en-US" sz="1750" b="1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line: 5, col: 7</a:t>
            </a:r>
            <a:endParaRPr lang="en-US" sz="1750" dirty="0">
              <a:latin typeface="Consolas" panose="020B0609020204030204" pitchFamily="49" charset="0"/>
            </a:endParaRPr>
          </a:p>
          <a:p>
            <a:r>
              <a:rPr lang="en-US" sz="2100" dirty="0"/>
              <a:t>Firefox:</a:t>
            </a:r>
          </a:p>
          <a:p>
            <a:pPr lvl="1"/>
            <a:r>
              <a:rPr lang="en-US" sz="1400" dirty="0">
                <a:latin typeface="Consolas" panose="020B0609020204030204" pitchFamily="49" charset="0"/>
              </a:rPr>
              <a:t>message: "Uncaught Error: Test", file: "https://a.com/main.js", </a:t>
            </a:r>
            <a:r>
              <a:rPr lang="en-US" sz="1750" b="1" dirty="0">
                <a:solidFill>
                  <a:srgbClr val="70AD47">
                    <a:lumMod val="50000"/>
                  </a:srgbClr>
                </a:solidFill>
                <a:latin typeface="Consolas" panose="020B0609020204030204" pitchFamily="49" charset="0"/>
              </a:rPr>
              <a:t>line: 5, col: 7</a:t>
            </a:r>
            <a:endParaRPr lang="en-US" sz="1750" dirty="0">
              <a:latin typeface="Consolas" panose="020B0609020204030204" pitchFamily="49" charset="0"/>
            </a:endParaRPr>
          </a:p>
          <a:p>
            <a:r>
              <a:rPr lang="en-US" sz="2100" dirty="0"/>
              <a:t>IE normally:</a:t>
            </a:r>
          </a:p>
          <a:p>
            <a:pPr lvl="1"/>
            <a:r>
              <a:rPr lang="en-US" sz="1400" dirty="0">
                <a:latin typeface="Consolas" panose="020B0609020204030204" pitchFamily="49" charset="0"/>
              </a:rPr>
              <a:t>message: "Uncaught Error: Test", file: "https://a.com/main.js", </a:t>
            </a:r>
            <a:r>
              <a:rPr lang="en-US" sz="1750" b="1" dirty="0">
                <a:solidFill>
                  <a:srgbClr val="70AD47">
                    <a:lumMod val="50000"/>
                  </a:srgbClr>
                </a:solidFill>
                <a:latin typeface="Consolas" panose="020B0609020204030204" pitchFamily="49" charset="0"/>
              </a:rPr>
              <a:t>line: 5, col: 7</a:t>
            </a:r>
            <a:endParaRPr lang="en-US" sz="1750" dirty="0">
              <a:latin typeface="Consolas" panose="020B0609020204030204" pitchFamily="49" charset="0"/>
            </a:endParaRPr>
          </a:p>
          <a:p>
            <a:r>
              <a:rPr lang="en-US" sz="2100" dirty="0">
                <a:solidFill>
                  <a:srgbClr val="C00000"/>
                </a:solidFill>
              </a:rPr>
              <a:t>IE sometimes:</a:t>
            </a:r>
          </a:p>
          <a:p>
            <a:pPr lvl="1"/>
            <a:r>
              <a:rPr lang="en-US" sz="1400" dirty="0">
                <a:latin typeface="Consolas" panose="020B0609020204030204" pitchFamily="49" charset="0"/>
              </a:rPr>
              <a:t>message: "Uncaught Error: Test", file: "https://a.com/main.js", </a:t>
            </a:r>
            <a:r>
              <a:rPr lang="en-US" sz="1750" b="1" dirty="0">
                <a:solidFill>
                  <a:srgbClr val="C00000"/>
                </a:solidFill>
                <a:latin typeface="Consolas" panose="020B0609020204030204" pitchFamily="49" charset="0"/>
              </a:rPr>
              <a:t>line: 0, col: 0</a:t>
            </a:r>
            <a:endParaRPr lang="en-US" sz="1750" dirty="0">
              <a:latin typeface="Consolas" panose="020B0609020204030204" pitchFamily="49" charset="0"/>
            </a:endParaRPr>
          </a:p>
          <a:p>
            <a:endParaRPr lang="en-US" sz="16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26280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1629</TotalTime>
  <Words>1040</Words>
  <Application>Microsoft Office PowerPoint</Application>
  <PresentationFormat>Widescreen</PresentationFormat>
  <Paragraphs>222</Paragraphs>
  <Slides>41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7" baseType="lpstr">
      <vt:lpstr>Arial</vt:lpstr>
      <vt:lpstr>Calibri</vt:lpstr>
      <vt:lpstr>Calibri Light</vt:lpstr>
      <vt:lpstr>Consolas</vt:lpstr>
      <vt:lpstr>Impact</vt:lpstr>
      <vt:lpstr>Office Theme</vt:lpstr>
      <vt:lpstr>Internet Explorer is a Wonderful Browser and an Absolute Pleasure to Work With</vt:lpstr>
      <vt:lpstr>@JoshuaKGoldberg</vt:lpstr>
      <vt:lpstr>Context</vt:lpstr>
      <vt:lpstr>PowerPoint Presentation</vt:lpstr>
      <vt:lpstr>PowerPoint Presentation</vt:lpstr>
      <vt:lpstr>Legitimate reasons</vt:lpstr>
      <vt:lpstr>ugh</vt:lpstr>
      <vt:lpstr>Problem: sometimes no stacks</vt:lpstr>
      <vt:lpstr>PowerPoint Presentation</vt:lpstr>
      <vt:lpstr>PowerPoint Presentation</vt:lpstr>
      <vt:lpstr>Solution: try/catch everything</vt:lpstr>
      <vt:lpstr>PowerPoint Presentation</vt:lpstr>
      <vt:lpstr>Places to log</vt:lpstr>
      <vt:lpstr>PowerPoint Presentation</vt:lpstr>
      <vt:lpstr>Tip: linting</vt:lpstr>
      <vt:lpstr>Problem: touching globals</vt:lpstr>
      <vt:lpstr>Code from, like, 8 years ago</vt:lpstr>
      <vt:lpstr>Code from, like, 8 years ago</vt:lpstr>
      <vt:lpstr>Solution: stop touching globals</vt:lpstr>
      <vt:lpstr>PowerPoint Presentation</vt:lpstr>
      <vt:lpstr>Problem: creating globals</vt:lpstr>
      <vt:lpstr>HTML-printed globals</vt:lpstr>
      <vt:lpstr>Solution: fancy names</vt:lpstr>
      <vt:lpstr>PowerPoint Presentation</vt:lpstr>
      <vt:lpstr>Problem: IE sucks</vt:lpstr>
      <vt:lpstr>Each line sometimes throws in IE</vt:lpstr>
      <vt:lpstr>Solution?</vt:lpstr>
      <vt:lpstr>Solution?</vt:lpstr>
      <vt:lpstr>Solution?</vt:lpstr>
      <vt:lpstr>Solution?</vt:lpstr>
      <vt:lpstr>Solution?</vt:lpstr>
      <vt:lpstr>Solution?</vt:lpstr>
      <vt:lpstr>PowerPoint Presentation</vt:lpstr>
      <vt:lpstr>Problem: race conditions</vt:lpstr>
      <vt:lpstr>Race conditions</vt:lpstr>
      <vt:lpstr>Solution: stress testing</vt:lpstr>
      <vt:lpstr>Stress testing</vt:lpstr>
      <vt:lpstr>Stress testing</vt:lpstr>
      <vt:lpstr>Solution: overly verbose logging</vt:lpstr>
      <vt:lpstr>Overly verbose logging</vt:lpstr>
      <vt:lpstr>Overly verbose logging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Internet Explorer is a Wonderful Browser and an Absolute Pleasure to Work With</dc:title>
  <dc:creator>Joshua Goldberg</dc:creator>
  <cp:lastModifiedBy>Josh Goldberg</cp:lastModifiedBy>
  <cp:revision>5</cp:revision>
  <dcterms:created xsi:type="dcterms:W3CDTF">2018-06-16T20:57:22Z</dcterms:created>
  <dcterms:modified xsi:type="dcterms:W3CDTF">2018-10-12T05:24:50Z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jogol@microsoft.com</vt:lpwstr>
  </property>
  <property fmtid="{D5CDD505-2E9C-101B-9397-08002B2CF9AE}" pid="5" name="MSIP_Label_f42aa342-8706-4288-bd11-ebb85995028c_SetDate">
    <vt:lpwstr>2018-06-16T21:47:18.3392938Z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